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9" r:id="rId3"/>
    <p:sldId id="258" r:id="rId4"/>
    <p:sldId id="262" r:id="rId5"/>
    <p:sldId id="275" r:id="rId6"/>
    <p:sldId id="277" r:id="rId7"/>
    <p:sldId id="272" r:id="rId8"/>
    <p:sldId id="280" r:id="rId9"/>
    <p:sldId id="281" r:id="rId10"/>
    <p:sldId id="263" r:id="rId11"/>
    <p:sldId id="279" r:id="rId12"/>
    <p:sldId id="264" r:id="rId13"/>
    <p:sldId id="265" r:id="rId14"/>
    <p:sldId id="268" r:id="rId15"/>
    <p:sldId id="273" r:id="rId16"/>
    <p:sldId id="26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23" autoAdjust="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D1A91-8990-4104-97EF-F8E765F48207}" type="datetimeFigureOut">
              <a:rPr lang="lv-LV" smtClean="0"/>
              <a:t>13.10.2020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63B3C-748F-40E7-B0A5-E8B0E583B12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4935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lv-LV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42265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46689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53798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43489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10000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56362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65938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48729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410" y="228600"/>
            <a:ext cx="5493180" cy="123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65390" y="5562600"/>
            <a:ext cx="8839200" cy="3805239"/>
            <a:chOff x="96" y="1875"/>
            <a:chExt cx="5568" cy="2445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3320"/>
              <a:ext cx="5568" cy="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v-LV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207" y="18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910" y="2032"/>
              <a:ext cx="369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lv-LV" altLang="lv-LV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„</a:t>
              </a: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Latviešu valodas apguve, lai sekmētu trešo valstu pilsoņu 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577" y="2149"/>
              <a:ext cx="1596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iekļaušanos</a:t>
              </a: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 </a:t>
              </a:r>
              <a:r>
                <a:rPr kumimoji="0" lang="lv-LV" altLang="lv-LV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darba</a:t>
              </a: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tirgū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724" y="2149"/>
              <a:ext cx="15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3157" y="2210"/>
              <a:ext cx="57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lv-LV" altLang="lv-LV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r>
                <a:rPr lang="lv-LV" altLang="lv-LV" b="1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2”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3982" y="2149"/>
              <a:ext cx="141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816" y="2383"/>
              <a:ext cx="31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(Nr.  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121" y="2392"/>
              <a:ext cx="111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PMIF/8/2019/3/01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3188" y="2383"/>
              <a:ext cx="4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)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237" y="2539"/>
              <a:ext cx="141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719399" y="1971097"/>
            <a:ext cx="2272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nodarbība</a:t>
            </a:r>
            <a:endParaRPr lang="lv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ctrTitle"/>
          </p:nvPr>
        </p:nvSpPr>
        <p:spPr>
          <a:xfrm>
            <a:off x="749664" y="2581882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lv-LV" dirty="0" smtClean="0"/>
              <a:t>Skaitļi</a:t>
            </a:r>
            <a:endParaRPr lang="lv-LV" dirty="0"/>
          </a:p>
        </p:txBody>
      </p:sp>
      <p:sp>
        <p:nvSpPr>
          <p:cNvPr id="10" name="Rectangle 9"/>
          <p:cNvSpPr/>
          <p:nvPr/>
        </p:nvSpPr>
        <p:spPr>
          <a:xfrm>
            <a:off x="4405420" y="4463193"/>
            <a:ext cx="4238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Nodarbību sagatavojusi Maija Berķe</a:t>
            </a:r>
          </a:p>
          <a:p>
            <a:pPr marL="45720"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LVA, 2020</a:t>
            </a:r>
            <a:endParaRPr lang="lv-LV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77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715000" y="685800"/>
            <a:ext cx="3004930" cy="882119"/>
          </a:xfrm>
        </p:spPr>
        <p:txBody>
          <a:bodyPr>
            <a:noAutofit/>
          </a:bodyPr>
          <a:lstStyle/>
          <a:p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Nodarbības tēma</a:t>
            </a:r>
            <a:endParaRPr lang="lv-LV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1367128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lv-LV" dirty="0" smtClean="0"/>
              <a:t>Cik? Kurš?</a:t>
            </a:r>
            <a:endParaRPr lang="lv-LV" dirty="0"/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693821" y="3079622"/>
            <a:ext cx="6884855" cy="20257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Cik?  Kurš?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v-LV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amata un kārtas skaitļa vārdi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Skaitļa vārdu dzimte un skaitlis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Kurš datums?</a:t>
            </a:r>
          </a:p>
          <a:p>
            <a:r>
              <a:rPr lang="lv-LV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Mēnešu nosaukumi, </a:t>
            </a:r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nedēļas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dienu </a:t>
            </a:r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nosaukumi</a:t>
            </a:r>
            <a:endParaRPr lang="lv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76200"/>
            <a:ext cx="6512511" cy="914400"/>
          </a:xfrm>
        </p:spPr>
        <p:txBody>
          <a:bodyPr/>
          <a:lstStyle/>
          <a:p>
            <a:pPr marL="0" indent="0" algn="ctr">
              <a:buNone/>
            </a:pPr>
            <a:r>
              <a:rPr lang="lv-LV" sz="3600" dirty="0" smtClean="0"/>
              <a:t>Cik...</a:t>
            </a:r>
            <a:endParaRPr lang="lv-LV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066800" y="783098"/>
            <a:ext cx="7239000" cy="4572000"/>
          </a:xfrm>
        </p:spPr>
        <p:txBody>
          <a:bodyPr/>
          <a:lstStyle/>
          <a:p>
            <a:pPr marL="45720" indent="0">
              <a:buNone/>
            </a:pPr>
            <a:endParaRPr lang="lv-LV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162488"/>
            <a:ext cx="8933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 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https://e-laipa.dzc.lv/materials/A1/C808A586-80A8-233F-7A32-71AA7F98775C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685800"/>
            <a:ext cx="855246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6445850"/>
            <a:ext cx="8823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https://maciunmacies.valoda.lv/speles/eapmaciba2/00/05.htm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381000" y="750105"/>
            <a:ext cx="8382000" cy="562635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876800" y="438581"/>
            <a:ext cx="2113256" cy="623047"/>
          </a:xfrm>
        </p:spPr>
        <p:txBody>
          <a:bodyPr/>
          <a:lstStyle/>
          <a:p>
            <a:pPr marL="0" indent="0" algn="ctr">
              <a:buNone/>
            </a:pPr>
            <a:r>
              <a:rPr lang="lv-LV" sz="3600" dirty="0" smtClean="0"/>
              <a:t>Cik</a:t>
            </a:r>
            <a:r>
              <a:rPr lang="lv-LV" sz="3600" dirty="0"/>
              <a:t>?</a:t>
            </a:r>
            <a:endParaRPr lang="lv-LV" sz="3600" dirty="0"/>
          </a:p>
        </p:txBody>
      </p:sp>
    </p:spTree>
    <p:extLst>
      <p:ext uri="{BB962C8B-B14F-4D97-AF65-F5344CB8AC3E}">
        <p14:creationId xmlns:p14="http://schemas.microsoft.com/office/powerpoint/2010/main" val="175218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40259" y="2057400"/>
            <a:ext cx="4572000" cy="3886201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1 </a:t>
            </a:r>
            <a:r>
              <a:rPr lang="lv-LV" sz="2600" b="1" dirty="0" smtClean="0"/>
              <a:t>vien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lv-LV" sz="2600" b="1" dirty="0" smtClean="0"/>
              <a:t> </a:t>
            </a:r>
            <a:r>
              <a:rPr lang="lv-LV" sz="2600" b="1" dirty="0" smtClean="0"/>
              <a:t>gald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lv-LV" sz="2600" b="1" dirty="0" smtClean="0"/>
              <a:t>, torn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is</a:t>
            </a:r>
            <a:r>
              <a:rPr lang="lv-LV" sz="2600" b="1" dirty="0" smtClean="0"/>
              <a:t>, </a:t>
            </a:r>
            <a:r>
              <a:rPr lang="lv-LV" sz="2600" b="1" dirty="0" smtClean="0">
                <a:solidFill>
                  <a:schemeClr val="tx1"/>
                </a:solidFill>
              </a:rPr>
              <a:t>tirg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us</a:t>
            </a:r>
            <a:endParaRPr lang="lv-LV" sz="26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2 </a:t>
            </a:r>
            <a:r>
              <a:rPr lang="lv-LV" sz="2600" b="1" dirty="0" smtClean="0"/>
              <a:t>div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 </a:t>
            </a:r>
            <a:r>
              <a:rPr lang="lv-LV" sz="2600" b="1" dirty="0" smtClean="0"/>
              <a:t>gald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tor</a:t>
            </a:r>
            <a:r>
              <a:rPr lang="lv-LV" sz="2600" b="1" dirty="0" smtClean="0">
                <a:solidFill>
                  <a:srgbClr val="00B050"/>
                </a:solidFill>
              </a:rPr>
              <a:t>ņ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tirg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3 </a:t>
            </a:r>
            <a:r>
              <a:rPr lang="lv-LV" sz="2600" b="1" dirty="0" smtClean="0"/>
              <a:t>trīs </a:t>
            </a:r>
            <a:r>
              <a:rPr lang="lv-LV" sz="2600" b="1" dirty="0"/>
              <a:t>gald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tor</a:t>
            </a:r>
            <a:r>
              <a:rPr lang="lv-LV" sz="2600" b="1" dirty="0">
                <a:solidFill>
                  <a:srgbClr val="00B050"/>
                </a:solidFill>
              </a:rPr>
              <a:t>ņ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tirg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26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4 </a:t>
            </a:r>
            <a:r>
              <a:rPr lang="lv-LV" sz="2600" b="1" dirty="0" smtClean="0"/>
              <a:t>četr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 </a:t>
            </a:r>
            <a:r>
              <a:rPr lang="lv-LV" sz="2600" b="1" dirty="0"/>
              <a:t>gald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tor</a:t>
            </a:r>
            <a:r>
              <a:rPr lang="lv-LV" sz="2600" b="1" dirty="0">
                <a:solidFill>
                  <a:srgbClr val="00B050"/>
                </a:solidFill>
              </a:rPr>
              <a:t>ņ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tirg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26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5 </a:t>
            </a:r>
            <a:r>
              <a:rPr lang="lv-LV" sz="2600" b="1" dirty="0" smtClean="0"/>
              <a:t>piec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 </a:t>
            </a:r>
            <a:r>
              <a:rPr lang="lv-LV" sz="2600" b="1" dirty="0"/>
              <a:t>gald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tor</a:t>
            </a:r>
            <a:r>
              <a:rPr lang="lv-LV" sz="2600" b="1" dirty="0">
                <a:solidFill>
                  <a:srgbClr val="00B050"/>
                </a:solidFill>
              </a:rPr>
              <a:t>ņ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tirg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2600" b="1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594412" y="2061883"/>
            <a:ext cx="4419600" cy="3881718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1 </a:t>
            </a:r>
            <a:r>
              <a:rPr lang="lv-LV" sz="2600" b="1" dirty="0" smtClean="0"/>
              <a:t>vien</a:t>
            </a:r>
            <a:r>
              <a:rPr lang="lv-LV" sz="2600" b="1" dirty="0" smtClean="0">
                <a:solidFill>
                  <a:srgbClr val="FF0000"/>
                </a:solidFill>
              </a:rPr>
              <a:t>a</a:t>
            </a:r>
            <a:r>
              <a:rPr lang="lv-LV" sz="2600" b="1" dirty="0" smtClean="0"/>
              <a:t> </a:t>
            </a:r>
            <a:r>
              <a:rPr lang="lv-LV" sz="2600" b="1" dirty="0" smtClean="0"/>
              <a:t>som</a:t>
            </a:r>
            <a:r>
              <a:rPr lang="lv-LV" sz="2600" b="1" dirty="0" smtClean="0">
                <a:solidFill>
                  <a:srgbClr val="FF0000"/>
                </a:solidFill>
              </a:rPr>
              <a:t>a</a:t>
            </a:r>
            <a:r>
              <a:rPr lang="lv-LV" sz="2600" b="1" dirty="0" smtClean="0"/>
              <a:t>, up</a:t>
            </a:r>
            <a:r>
              <a:rPr lang="lv-LV" sz="2600" b="1" dirty="0" smtClean="0">
                <a:solidFill>
                  <a:srgbClr val="FF0000"/>
                </a:solidFill>
              </a:rPr>
              <a:t>e</a:t>
            </a:r>
            <a:r>
              <a:rPr lang="lv-LV" sz="2600" b="1" dirty="0" smtClean="0"/>
              <a:t>, pil</a:t>
            </a:r>
            <a:r>
              <a:rPr lang="lv-LV" sz="2600" b="1" dirty="0" smtClean="0">
                <a:solidFill>
                  <a:srgbClr val="FF0000"/>
                </a:solidFill>
              </a:rPr>
              <a:t>s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2 </a:t>
            </a:r>
            <a:r>
              <a:rPr lang="lv-LV" sz="2600" b="1" dirty="0" smtClean="0"/>
              <a:t>div</a:t>
            </a:r>
            <a:r>
              <a:rPr lang="lv-LV" sz="2600" b="1" dirty="0" smtClean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 </a:t>
            </a:r>
            <a:r>
              <a:rPr lang="lv-LV" sz="2600" b="1" dirty="0" smtClean="0"/>
              <a:t>som</a:t>
            </a:r>
            <a:r>
              <a:rPr lang="lv-LV" sz="2600" b="1" dirty="0" smtClean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, up</a:t>
            </a:r>
            <a:r>
              <a:rPr lang="lv-LV" sz="2600" b="1" dirty="0" smtClean="0">
                <a:solidFill>
                  <a:srgbClr val="FF0000"/>
                </a:solidFill>
              </a:rPr>
              <a:t>es</a:t>
            </a:r>
            <a:r>
              <a:rPr lang="lv-LV" sz="2600" b="1" dirty="0" smtClean="0"/>
              <a:t>, pil</a:t>
            </a:r>
            <a:r>
              <a:rPr lang="lv-LV" sz="2600" b="1" dirty="0" smtClean="0">
                <a:solidFill>
                  <a:srgbClr val="FF0000"/>
                </a:solidFill>
              </a:rPr>
              <a:t>is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3 </a:t>
            </a:r>
            <a:r>
              <a:rPr lang="lv-LV" sz="2600" b="1" dirty="0" smtClean="0"/>
              <a:t>trīs </a:t>
            </a:r>
            <a:r>
              <a:rPr lang="lv-LV" sz="2600" b="1" dirty="0"/>
              <a:t>som</a:t>
            </a:r>
            <a:r>
              <a:rPr lang="lv-LV" sz="2600" b="1" dirty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, </a:t>
            </a:r>
            <a:r>
              <a:rPr lang="lv-LV" sz="2600" b="1" dirty="0"/>
              <a:t>up</a:t>
            </a:r>
            <a:r>
              <a:rPr lang="lv-LV" sz="2600" b="1" dirty="0">
                <a:solidFill>
                  <a:srgbClr val="FF0000"/>
                </a:solidFill>
              </a:rPr>
              <a:t>es</a:t>
            </a:r>
            <a:r>
              <a:rPr lang="lv-LV" sz="2600" b="1" dirty="0" smtClean="0"/>
              <a:t>, </a:t>
            </a:r>
            <a:r>
              <a:rPr lang="lv-LV" sz="2600" b="1" dirty="0"/>
              <a:t>pil</a:t>
            </a:r>
            <a:r>
              <a:rPr lang="lv-LV" sz="2600" b="1" dirty="0">
                <a:solidFill>
                  <a:srgbClr val="FF0000"/>
                </a:solidFill>
              </a:rPr>
              <a:t>is</a:t>
            </a:r>
            <a:endParaRPr lang="en-US" sz="26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4 </a:t>
            </a:r>
            <a:r>
              <a:rPr lang="lv-LV" sz="2600" b="1" dirty="0"/>
              <a:t>č</a:t>
            </a:r>
            <a:r>
              <a:rPr lang="lv-LV" sz="2600" b="1" dirty="0" smtClean="0"/>
              <a:t>etr</a:t>
            </a:r>
            <a:r>
              <a:rPr lang="lv-LV" sz="2600" b="1" dirty="0" smtClean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 </a:t>
            </a:r>
            <a:r>
              <a:rPr lang="lv-LV" sz="2600" b="1" dirty="0"/>
              <a:t>som</a:t>
            </a:r>
            <a:r>
              <a:rPr lang="lv-LV" sz="2600" b="1" dirty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, </a:t>
            </a:r>
            <a:r>
              <a:rPr lang="lv-LV" sz="2600" b="1" dirty="0"/>
              <a:t>up</a:t>
            </a:r>
            <a:r>
              <a:rPr lang="lv-LV" sz="2600" b="1" dirty="0">
                <a:solidFill>
                  <a:srgbClr val="FF0000"/>
                </a:solidFill>
              </a:rPr>
              <a:t>es</a:t>
            </a:r>
            <a:r>
              <a:rPr lang="lv-LV" sz="2600" b="1" dirty="0" smtClean="0"/>
              <a:t>, </a:t>
            </a:r>
            <a:r>
              <a:rPr lang="lv-LV" sz="2600" b="1" dirty="0"/>
              <a:t>pil</a:t>
            </a:r>
            <a:r>
              <a:rPr lang="lv-LV" sz="2600" b="1" dirty="0">
                <a:solidFill>
                  <a:srgbClr val="FF0000"/>
                </a:solidFill>
              </a:rPr>
              <a:t>is</a:t>
            </a:r>
            <a:endParaRPr lang="en-US" sz="26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5 </a:t>
            </a:r>
            <a:r>
              <a:rPr lang="lv-LV" sz="2600" b="1" dirty="0" smtClean="0"/>
              <a:t>piec</a:t>
            </a:r>
            <a:r>
              <a:rPr lang="lv-LV" sz="2600" b="1" dirty="0" smtClean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 </a:t>
            </a:r>
            <a:r>
              <a:rPr lang="lv-LV" sz="2600" b="1" dirty="0"/>
              <a:t>som</a:t>
            </a:r>
            <a:r>
              <a:rPr lang="lv-LV" sz="2600" b="1" dirty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, </a:t>
            </a:r>
            <a:r>
              <a:rPr lang="lv-LV" sz="2600" b="1" dirty="0"/>
              <a:t>up</a:t>
            </a:r>
            <a:r>
              <a:rPr lang="lv-LV" sz="2600" b="1" dirty="0">
                <a:solidFill>
                  <a:srgbClr val="FF0000"/>
                </a:solidFill>
              </a:rPr>
              <a:t>es</a:t>
            </a:r>
            <a:r>
              <a:rPr lang="lv-LV" sz="2600" b="1" dirty="0" smtClean="0"/>
              <a:t>, </a:t>
            </a:r>
            <a:r>
              <a:rPr lang="lv-LV" sz="2600" b="1" dirty="0"/>
              <a:t>pil</a:t>
            </a:r>
            <a:r>
              <a:rPr lang="lv-LV" sz="2600" b="1" dirty="0">
                <a:solidFill>
                  <a:srgbClr val="FF0000"/>
                </a:solidFill>
              </a:rPr>
              <a:t>is</a:t>
            </a:r>
            <a:endParaRPr lang="en-US" sz="2600" b="1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257800" y="768033"/>
            <a:ext cx="2113256" cy="623047"/>
          </a:xfrm>
        </p:spPr>
        <p:txBody>
          <a:bodyPr/>
          <a:lstStyle/>
          <a:p>
            <a:pPr marL="0" indent="0" algn="ctr">
              <a:buNone/>
            </a:pPr>
            <a:r>
              <a:rPr lang="lv-LV" sz="3600" dirty="0" smtClean="0"/>
              <a:t>Cik</a:t>
            </a:r>
            <a:r>
              <a:rPr lang="lv-LV" sz="3600" dirty="0"/>
              <a:t>?</a:t>
            </a:r>
            <a:endParaRPr lang="lv-LV" sz="36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524000" y="750104"/>
            <a:ext cx="2113256" cy="62304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lv-LV" sz="3600" dirty="0" smtClean="0"/>
              <a:t>Cik?</a:t>
            </a:r>
            <a:endParaRPr lang="lv-LV" sz="3600" dirty="0"/>
          </a:p>
        </p:txBody>
      </p:sp>
    </p:spTree>
    <p:extLst>
      <p:ext uri="{BB962C8B-B14F-4D97-AF65-F5344CB8AC3E}">
        <p14:creationId xmlns:p14="http://schemas.microsoft.com/office/powerpoint/2010/main" val="1276712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6200" y="1981200"/>
            <a:ext cx="4274551" cy="5181599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6 </a:t>
            </a:r>
            <a:r>
              <a:rPr lang="lv-LV" sz="2600" b="1" dirty="0" smtClean="0"/>
              <a:t>seš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 </a:t>
            </a:r>
            <a:r>
              <a:rPr lang="lv-LV" sz="2600" b="1" dirty="0"/>
              <a:t>gald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tor</a:t>
            </a:r>
            <a:r>
              <a:rPr lang="lv-LV" sz="2600" b="1" dirty="0">
                <a:solidFill>
                  <a:srgbClr val="00B050"/>
                </a:solidFill>
              </a:rPr>
              <a:t>ņ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tirg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26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7 </a:t>
            </a:r>
            <a:r>
              <a:rPr lang="lv-LV" sz="2600" b="1" dirty="0" smtClean="0"/>
              <a:t>septiņ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 </a:t>
            </a:r>
            <a:r>
              <a:rPr lang="lv-LV" sz="2600" b="1" dirty="0"/>
              <a:t>gald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tor</a:t>
            </a:r>
            <a:r>
              <a:rPr lang="lv-LV" sz="2600" b="1" dirty="0">
                <a:solidFill>
                  <a:srgbClr val="00B050"/>
                </a:solidFill>
              </a:rPr>
              <a:t>ņ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tirg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26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8 </a:t>
            </a:r>
            <a:r>
              <a:rPr lang="lv-LV" sz="2600" b="1" dirty="0" smtClean="0"/>
              <a:t>astoņ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 </a:t>
            </a:r>
            <a:r>
              <a:rPr lang="lv-LV" sz="2600" b="1" dirty="0"/>
              <a:t>gald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tor</a:t>
            </a:r>
            <a:r>
              <a:rPr lang="lv-LV" sz="2600" b="1" dirty="0">
                <a:solidFill>
                  <a:srgbClr val="00B050"/>
                </a:solidFill>
              </a:rPr>
              <a:t>ņ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tirg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26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9 </a:t>
            </a:r>
            <a:r>
              <a:rPr lang="lv-LV" sz="2600" b="1" dirty="0" smtClean="0"/>
              <a:t>deviņ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 </a:t>
            </a:r>
            <a:r>
              <a:rPr lang="lv-LV" sz="2600" b="1" dirty="0"/>
              <a:t>gald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tor</a:t>
            </a:r>
            <a:r>
              <a:rPr lang="lv-LV" sz="2600" b="1" dirty="0">
                <a:solidFill>
                  <a:srgbClr val="00B050"/>
                </a:solidFill>
              </a:rPr>
              <a:t>ņ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lv-LV" sz="2600" b="1" dirty="0" smtClean="0"/>
              <a:t>, </a:t>
            </a:r>
            <a:r>
              <a:rPr lang="lv-LV" sz="2600" b="1" dirty="0"/>
              <a:t>tirg</a:t>
            </a:r>
            <a:r>
              <a:rPr lang="lv-LV" sz="2600" b="1" dirty="0">
                <a:solidFill>
                  <a:schemeClr val="bg2">
                    <a:lumMod val="50000"/>
                  </a:schemeClr>
                </a:solidFill>
              </a:rPr>
              <a:t>i</a:t>
            </a:r>
            <a:endParaRPr lang="en-US" sz="2600" b="1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583259" y="1981200"/>
            <a:ext cx="4560741" cy="3505199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6 </a:t>
            </a:r>
            <a:r>
              <a:rPr lang="lv-LV" sz="2600" b="1" dirty="0" smtClean="0"/>
              <a:t>seš</a:t>
            </a:r>
            <a:r>
              <a:rPr lang="lv-LV" sz="2600" b="1" dirty="0" smtClean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 </a:t>
            </a:r>
            <a:r>
              <a:rPr lang="lv-LV" sz="2600" b="1" dirty="0" smtClean="0"/>
              <a:t>som</a:t>
            </a:r>
            <a:r>
              <a:rPr lang="lv-LV" sz="2600" b="1" dirty="0" smtClean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, up</a:t>
            </a:r>
            <a:r>
              <a:rPr lang="lv-LV" sz="2600" b="1" dirty="0" smtClean="0">
                <a:solidFill>
                  <a:srgbClr val="FF0000"/>
                </a:solidFill>
              </a:rPr>
              <a:t>es</a:t>
            </a:r>
            <a:r>
              <a:rPr lang="lv-LV" sz="2600" b="1" dirty="0" smtClean="0"/>
              <a:t>, pil</a:t>
            </a:r>
            <a:r>
              <a:rPr lang="lv-LV" sz="2600" b="1" dirty="0" smtClean="0">
                <a:solidFill>
                  <a:srgbClr val="FF0000"/>
                </a:solidFill>
              </a:rPr>
              <a:t>is</a:t>
            </a:r>
            <a:endParaRPr lang="en-US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7 </a:t>
            </a:r>
            <a:r>
              <a:rPr lang="lv-LV" sz="2600" b="1" dirty="0" smtClean="0"/>
              <a:t>som</a:t>
            </a:r>
            <a:r>
              <a:rPr lang="lv-LV" sz="2600" b="1" dirty="0" smtClean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, up</a:t>
            </a:r>
            <a:r>
              <a:rPr lang="lv-LV" sz="2600" b="1" dirty="0" smtClean="0">
                <a:solidFill>
                  <a:srgbClr val="FF0000"/>
                </a:solidFill>
              </a:rPr>
              <a:t>es</a:t>
            </a:r>
            <a:r>
              <a:rPr lang="lv-LV" sz="2600" b="1" dirty="0" smtClean="0"/>
              <a:t>, pil</a:t>
            </a:r>
            <a:r>
              <a:rPr lang="lv-LV" sz="2600" b="1" dirty="0" smtClean="0">
                <a:solidFill>
                  <a:srgbClr val="FF0000"/>
                </a:solidFill>
              </a:rPr>
              <a:t>is</a:t>
            </a:r>
            <a:endParaRPr lang="en-US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8 </a:t>
            </a:r>
            <a:r>
              <a:rPr lang="lv-LV" sz="2600" b="1" dirty="0" smtClean="0"/>
              <a:t>astoņ</a:t>
            </a:r>
            <a:r>
              <a:rPr lang="lv-LV" sz="2600" b="1" dirty="0" smtClean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 </a:t>
            </a:r>
            <a:r>
              <a:rPr lang="lv-LV" sz="2600" b="1" dirty="0"/>
              <a:t>som</a:t>
            </a:r>
            <a:r>
              <a:rPr lang="lv-LV" sz="2600" b="1" dirty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, </a:t>
            </a:r>
            <a:r>
              <a:rPr lang="lv-LV" sz="2600" b="1" dirty="0"/>
              <a:t>up</a:t>
            </a:r>
            <a:r>
              <a:rPr lang="lv-LV" sz="2600" b="1" dirty="0">
                <a:solidFill>
                  <a:srgbClr val="FF0000"/>
                </a:solidFill>
              </a:rPr>
              <a:t>es</a:t>
            </a:r>
            <a:r>
              <a:rPr lang="lv-LV" sz="2600" b="1" dirty="0" smtClean="0"/>
              <a:t>, </a:t>
            </a:r>
            <a:r>
              <a:rPr lang="lv-LV" sz="2600" b="1" dirty="0"/>
              <a:t>pil</a:t>
            </a:r>
            <a:r>
              <a:rPr lang="lv-LV" sz="2600" b="1" dirty="0">
                <a:solidFill>
                  <a:srgbClr val="FF0000"/>
                </a:solidFill>
              </a:rPr>
              <a:t>is</a:t>
            </a:r>
            <a:endParaRPr lang="en-US" sz="26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9 </a:t>
            </a:r>
            <a:r>
              <a:rPr lang="lv-LV" sz="2600" b="1" dirty="0" smtClean="0"/>
              <a:t>deviņ</a:t>
            </a:r>
            <a:r>
              <a:rPr lang="lv-LV" sz="2600" b="1" dirty="0" smtClean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 </a:t>
            </a:r>
            <a:r>
              <a:rPr lang="lv-LV" sz="2600" b="1" dirty="0"/>
              <a:t>som</a:t>
            </a:r>
            <a:r>
              <a:rPr lang="lv-LV" sz="2600" b="1" dirty="0">
                <a:solidFill>
                  <a:srgbClr val="FF0000"/>
                </a:solidFill>
              </a:rPr>
              <a:t>as</a:t>
            </a:r>
            <a:r>
              <a:rPr lang="lv-LV" sz="2600" b="1" dirty="0" smtClean="0"/>
              <a:t>, </a:t>
            </a:r>
            <a:r>
              <a:rPr lang="lv-LV" sz="2600" b="1" dirty="0"/>
              <a:t>up</a:t>
            </a:r>
            <a:r>
              <a:rPr lang="lv-LV" sz="2600" b="1" dirty="0">
                <a:solidFill>
                  <a:srgbClr val="FF0000"/>
                </a:solidFill>
              </a:rPr>
              <a:t>es</a:t>
            </a:r>
            <a:r>
              <a:rPr lang="lv-LV" sz="2600" b="1" dirty="0" smtClean="0"/>
              <a:t>, </a:t>
            </a:r>
            <a:r>
              <a:rPr lang="lv-LV" sz="2600" b="1" dirty="0"/>
              <a:t>pil</a:t>
            </a:r>
            <a:r>
              <a:rPr lang="lv-LV" sz="2600" b="1" dirty="0">
                <a:solidFill>
                  <a:srgbClr val="FF0000"/>
                </a:solidFill>
              </a:rPr>
              <a:t>is</a:t>
            </a:r>
            <a:endParaRPr lang="en-US" sz="2600" b="1" dirty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47800" y="900953"/>
            <a:ext cx="2113256" cy="623047"/>
          </a:xfrm>
        </p:spPr>
        <p:txBody>
          <a:bodyPr/>
          <a:lstStyle/>
          <a:p>
            <a:pPr marL="0" indent="0" algn="ctr">
              <a:buNone/>
            </a:pPr>
            <a:r>
              <a:rPr lang="lv-LV" sz="3600" dirty="0" smtClean="0"/>
              <a:t>Cik</a:t>
            </a:r>
            <a:r>
              <a:rPr lang="lv-LV" sz="3600" dirty="0"/>
              <a:t>?</a:t>
            </a:r>
            <a:endParaRPr lang="lv-LV" sz="36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410200" y="838200"/>
            <a:ext cx="2113256" cy="623047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lv-LV" sz="3600" dirty="0" smtClean="0"/>
              <a:t>Cik?</a:t>
            </a:r>
            <a:endParaRPr lang="lv-LV" sz="3600" dirty="0"/>
          </a:p>
        </p:txBody>
      </p:sp>
    </p:spTree>
    <p:extLst>
      <p:ext uri="{BB962C8B-B14F-4D97-AF65-F5344CB8AC3E}">
        <p14:creationId xmlns:p14="http://schemas.microsoft.com/office/powerpoint/2010/main" val="3088868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05000" y="1219200"/>
            <a:ext cx="5562600" cy="54864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v-LV" sz="2600" b="1" dirty="0" smtClean="0"/>
              <a:t>Tie ir 4 ___________ zēni. </a:t>
            </a:r>
          </a:p>
          <a:p>
            <a:pPr marL="45720" indent="0">
              <a:buNone/>
            </a:pPr>
            <a:r>
              <a:rPr lang="lv-LV" sz="2600" b="1" dirty="0" smtClean="0"/>
              <a:t>Tās ir </a:t>
            </a:r>
            <a:r>
              <a:rPr lang="lv-LV" sz="2600" b="1" dirty="0"/>
              <a:t>9 ___________ </a:t>
            </a:r>
            <a:r>
              <a:rPr lang="lv-LV" sz="2600" b="1" dirty="0" smtClean="0"/>
              <a:t>policistes.</a:t>
            </a:r>
            <a:endParaRPr lang="lv-LV" sz="2600" b="1" dirty="0"/>
          </a:p>
          <a:p>
            <a:pPr marL="45720" indent="0">
              <a:buNone/>
            </a:pPr>
            <a:r>
              <a:rPr lang="lv-LV" sz="2600" b="1" dirty="0" smtClean="0"/>
              <a:t>Tās ir </a:t>
            </a:r>
            <a:r>
              <a:rPr lang="lv-LV" sz="2600" b="1" dirty="0"/>
              <a:t>6 ___________ </a:t>
            </a:r>
            <a:r>
              <a:rPr lang="lv-LV" sz="2600" b="1" dirty="0" smtClean="0"/>
              <a:t>meitenes. </a:t>
            </a:r>
            <a:endParaRPr lang="lv-LV" sz="2600" b="1" dirty="0"/>
          </a:p>
          <a:p>
            <a:pPr marL="45720" indent="0">
              <a:buNone/>
            </a:pPr>
            <a:r>
              <a:rPr lang="lv-LV" sz="2600" b="1" dirty="0" smtClean="0"/>
              <a:t>Tie ir </a:t>
            </a:r>
            <a:r>
              <a:rPr lang="lv-LV" sz="2600" b="1" dirty="0"/>
              <a:t>8 ___________ </a:t>
            </a:r>
            <a:r>
              <a:rPr lang="lv-LV" sz="2600" b="1" dirty="0" smtClean="0"/>
              <a:t>pavāri.</a:t>
            </a:r>
            <a:endParaRPr lang="lv-LV" sz="2600" b="1" dirty="0"/>
          </a:p>
          <a:p>
            <a:pPr marL="45720" indent="0">
              <a:buNone/>
            </a:pPr>
            <a:r>
              <a:rPr lang="lv-LV" sz="2600" b="1" dirty="0" smtClean="0"/>
              <a:t>Tās ir 7 ___________ studentes. </a:t>
            </a:r>
            <a:endParaRPr lang="lv-LV" sz="2600" b="1" dirty="0"/>
          </a:p>
          <a:p>
            <a:pPr marL="45720" indent="0">
              <a:buNone/>
            </a:pPr>
            <a:r>
              <a:rPr lang="lv-LV" sz="2600" b="1" dirty="0" smtClean="0"/>
              <a:t>Tie ir 2 ___________ brāļi.</a:t>
            </a:r>
            <a:endParaRPr lang="lv-LV" sz="2600" b="1" dirty="0"/>
          </a:p>
          <a:p>
            <a:pPr marL="45720" indent="0">
              <a:buNone/>
            </a:pPr>
            <a:r>
              <a:rPr lang="lv-LV" sz="2600" b="1" dirty="0" smtClean="0"/>
              <a:t>Tās ir 5 ___________ māsas.</a:t>
            </a:r>
          </a:p>
          <a:p>
            <a:pPr marL="45720" indent="0">
              <a:buNone/>
            </a:pPr>
            <a:r>
              <a:rPr lang="lv-LV" sz="2600" b="1" dirty="0" smtClean="0"/>
              <a:t>Tas ir 1 ___________ students.</a:t>
            </a:r>
          </a:p>
          <a:p>
            <a:pPr marL="45720" indent="0">
              <a:buNone/>
            </a:pPr>
            <a:r>
              <a:rPr lang="lv-LV" sz="2600" b="1" dirty="0"/>
              <a:t>Tā ir 1 </a:t>
            </a:r>
            <a:r>
              <a:rPr lang="lv-LV" sz="2600" b="1" dirty="0" smtClean="0"/>
              <a:t>___________ māte.</a:t>
            </a:r>
          </a:p>
          <a:p>
            <a:pPr marL="45720" indent="0">
              <a:buNone/>
            </a:pPr>
            <a:r>
              <a:rPr lang="lv-LV" sz="2600" b="1" dirty="0"/>
              <a:t>Tie ir 3 </a:t>
            </a:r>
            <a:r>
              <a:rPr lang="lv-LV" sz="2600" b="1" dirty="0" smtClean="0"/>
              <a:t>___________ cilvēki.</a:t>
            </a:r>
          </a:p>
          <a:p>
            <a:pPr marL="45720" indent="0">
              <a:buNone/>
            </a:pPr>
            <a:endParaRPr lang="lv-LV" sz="2600" b="1" dirty="0" smtClean="0"/>
          </a:p>
          <a:p>
            <a:pPr marL="45720" indent="0">
              <a:buNone/>
            </a:pPr>
            <a:endParaRPr lang="lv-LV" sz="2600" b="1" dirty="0"/>
          </a:p>
          <a:p>
            <a:endParaRPr lang="lv-LV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09800" y="381000"/>
            <a:ext cx="5486400" cy="685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lv-LV" sz="2600" i="1" dirty="0"/>
              <a:t> </a:t>
            </a:r>
            <a:r>
              <a:rPr lang="lv-LV" sz="2600" i="1" dirty="0" smtClean="0"/>
              <a:t>Norādi </a:t>
            </a:r>
            <a:r>
              <a:rPr lang="lv-LV" sz="2600" i="1" dirty="0"/>
              <a:t>s</a:t>
            </a:r>
            <a:r>
              <a:rPr lang="lv-LV" sz="2600" i="1" dirty="0" smtClean="0"/>
              <a:t>kaitu ar </a:t>
            </a:r>
            <a:r>
              <a:rPr lang="lv-LV" sz="2600" i="1" dirty="0" smtClean="0"/>
              <a:t>vārdiem!</a:t>
            </a:r>
            <a:endParaRPr lang="lv-LV" sz="2600" dirty="0"/>
          </a:p>
        </p:txBody>
      </p:sp>
    </p:spTree>
    <p:extLst>
      <p:ext uri="{BB962C8B-B14F-4D97-AF65-F5344CB8AC3E}">
        <p14:creationId xmlns:p14="http://schemas.microsoft.com/office/powerpoint/2010/main" val="370654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6451" y="126926"/>
            <a:ext cx="3810000" cy="1066800"/>
          </a:xfrm>
        </p:spPr>
        <p:txBody>
          <a:bodyPr/>
          <a:lstStyle/>
          <a:p>
            <a:pPr marL="0" indent="0">
              <a:buNone/>
            </a:pPr>
            <a:r>
              <a:rPr lang="lv-LV" dirty="0" smtClean="0"/>
              <a:t>Cik … kas</a:t>
            </a:r>
            <a:r>
              <a:rPr lang="lv-LV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59368" y="1125816"/>
            <a:ext cx="7620000" cy="5105400"/>
          </a:xfrm>
        </p:spPr>
        <p:txBody>
          <a:bodyPr/>
          <a:lstStyle/>
          <a:p>
            <a:pPr marL="45720" indent="0">
              <a:buNone/>
            </a:pPr>
            <a:r>
              <a:rPr lang="lv-LV" sz="2600" dirty="0" smtClean="0"/>
              <a:t>1 </a:t>
            </a:r>
            <a:r>
              <a:rPr lang="lv-LV" sz="2600" dirty="0" smtClean="0"/>
              <a:t>pārdevējs                            </a:t>
            </a:r>
            <a:r>
              <a:rPr lang="lv-LV" sz="2600" dirty="0" smtClean="0"/>
              <a:t>1 </a:t>
            </a:r>
            <a:r>
              <a:rPr lang="lv-LV" sz="2600" dirty="0" smtClean="0"/>
              <a:t>pārdevēja</a:t>
            </a:r>
            <a:endParaRPr lang="lv-LV" sz="2600" dirty="0" smtClean="0"/>
          </a:p>
          <a:p>
            <a:pPr marL="45720" indent="0">
              <a:buNone/>
            </a:pPr>
            <a:r>
              <a:rPr lang="lv-LV" sz="2600" dirty="0" smtClean="0"/>
              <a:t>2 …       </a:t>
            </a:r>
            <a:r>
              <a:rPr lang="lv-LV" sz="2600" dirty="0" smtClean="0"/>
              <a:t>6 …                              </a:t>
            </a:r>
            <a:r>
              <a:rPr lang="lv-LV" sz="2600" dirty="0" smtClean="0"/>
              <a:t>2 …        </a:t>
            </a:r>
            <a:r>
              <a:rPr lang="lv-LV" sz="2600" dirty="0" smtClean="0"/>
              <a:t>6 …</a:t>
            </a:r>
            <a:endParaRPr lang="lv-LV" sz="2600" dirty="0" smtClean="0"/>
          </a:p>
          <a:p>
            <a:pPr marL="45720" indent="0">
              <a:buNone/>
            </a:pPr>
            <a:r>
              <a:rPr lang="lv-LV" sz="2600" dirty="0" smtClean="0"/>
              <a:t>3 …       7 …                              3 …        7 …</a:t>
            </a:r>
            <a:endParaRPr lang="lv-LV" sz="2600" dirty="0" smtClean="0"/>
          </a:p>
          <a:p>
            <a:pPr marL="45720" indent="0">
              <a:buNone/>
            </a:pPr>
            <a:r>
              <a:rPr lang="lv-LV" sz="2600" dirty="0" smtClean="0"/>
              <a:t>4 …        8 …                             4 …        8 </a:t>
            </a:r>
            <a:r>
              <a:rPr lang="lv-LV" sz="2600" dirty="0" smtClean="0"/>
              <a:t>…</a:t>
            </a:r>
          </a:p>
          <a:p>
            <a:pPr marL="45720" indent="0">
              <a:buNone/>
            </a:pPr>
            <a:r>
              <a:rPr lang="lv-LV" sz="2600" dirty="0" smtClean="0"/>
              <a:t>5 …       </a:t>
            </a:r>
            <a:r>
              <a:rPr lang="lv-LV" sz="2600" dirty="0" smtClean="0"/>
              <a:t>9 …                              5 …        9 …</a:t>
            </a:r>
            <a:endParaRPr lang="en-US" sz="2600" dirty="0"/>
          </a:p>
          <a:p>
            <a:pPr marL="45720" indent="0">
              <a:buNone/>
            </a:pPr>
            <a:endParaRPr lang="lv-LV" sz="26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3" y="3688080"/>
            <a:ext cx="1732357" cy="2438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177" y="3672840"/>
            <a:ext cx="1596179" cy="2438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533" y="3825240"/>
            <a:ext cx="1914099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3065" y="3657600"/>
            <a:ext cx="1761701" cy="2438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68" y="1069414"/>
            <a:ext cx="762000" cy="1066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1193726"/>
            <a:ext cx="673599" cy="114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23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2401" y="381000"/>
            <a:ext cx="86868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18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57200" y="1752601"/>
            <a:ext cx="8305800" cy="4724400"/>
          </a:xfrm>
        </p:spPr>
        <p:txBody>
          <a:bodyPr>
            <a:noAutofit/>
          </a:bodyPr>
          <a:lstStyle/>
          <a:p>
            <a:pPr marL="502920" indent="-457200">
              <a:lnSpc>
                <a:spcPct val="200000"/>
              </a:lnSpc>
              <a:buAutoNum type="arabicPeriod"/>
            </a:pPr>
            <a:r>
              <a:rPr lang="lv-LV" sz="2600" b="1" dirty="0" smtClean="0"/>
              <a:t>(p</a:t>
            </a:r>
            <a:r>
              <a:rPr lang="lv-LV" sz="2600" b="1" dirty="0" smtClean="0"/>
              <a:t>irm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600" b="1" dirty="0" smtClean="0">
                <a:solidFill>
                  <a:schemeClr val="tx1"/>
                </a:solidFill>
              </a:rPr>
              <a:t>)</a:t>
            </a:r>
            <a:r>
              <a:rPr lang="lv-LV" sz="2600" b="1" dirty="0" smtClean="0"/>
              <a:t> </a:t>
            </a:r>
            <a:r>
              <a:rPr lang="lv-LV" sz="2600" b="1" dirty="0" smtClean="0"/>
              <a:t>janvār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is</a:t>
            </a:r>
            <a:r>
              <a:rPr lang="lv-LV" sz="2600" b="1" dirty="0" smtClean="0"/>
              <a:t>                1. </a:t>
            </a:r>
            <a:r>
              <a:rPr lang="lv-LV" sz="2600" b="1" dirty="0" smtClean="0"/>
              <a:t>(pirm</a:t>
            </a:r>
            <a:r>
              <a:rPr lang="lv-LV" sz="2600" b="1" dirty="0" smtClean="0">
                <a:solidFill>
                  <a:srgbClr val="FF0000"/>
                </a:solidFill>
              </a:rPr>
              <a:t>ā</a:t>
            </a:r>
            <a:r>
              <a:rPr lang="lv-LV" sz="2600" b="1" dirty="0" smtClean="0">
                <a:solidFill>
                  <a:schemeClr val="tx1"/>
                </a:solidFill>
              </a:rPr>
              <a:t>)</a:t>
            </a:r>
            <a:r>
              <a:rPr lang="lv-LV" sz="2600" b="1" dirty="0" smtClean="0"/>
              <a:t> </a:t>
            </a:r>
            <a:r>
              <a:rPr lang="lv-LV" sz="2600" b="1" dirty="0" smtClean="0"/>
              <a:t>lappus</a:t>
            </a:r>
            <a:r>
              <a:rPr lang="lv-LV" sz="2600" b="1" dirty="0" smtClean="0">
                <a:solidFill>
                  <a:srgbClr val="FF0000"/>
                </a:solidFill>
              </a:rPr>
              <a:t>e</a:t>
            </a:r>
          </a:p>
          <a:p>
            <a:pPr marL="502920" indent="-457200">
              <a:lnSpc>
                <a:spcPct val="200000"/>
              </a:lnSpc>
              <a:buAutoNum type="arabicPeriod"/>
            </a:pPr>
            <a:r>
              <a:rPr lang="lv-LV" sz="2600" b="1" dirty="0" smtClean="0"/>
              <a:t>(o</a:t>
            </a:r>
            <a:r>
              <a:rPr lang="lv-LV" sz="2600" b="1" dirty="0" smtClean="0"/>
              <a:t>tr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600" b="1" dirty="0" smtClean="0">
                <a:solidFill>
                  <a:schemeClr val="tx1"/>
                </a:solidFill>
              </a:rPr>
              <a:t>)</a:t>
            </a:r>
            <a:r>
              <a:rPr lang="lv-LV" sz="2600" b="1" dirty="0" smtClean="0"/>
              <a:t> </a:t>
            </a:r>
            <a:r>
              <a:rPr lang="lv-LV" sz="2600" b="1" dirty="0" smtClean="0"/>
              <a:t>februār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is</a:t>
            </a:r>
            <a:r>
              <a:rPr lang="lv-LV" sz="2600" b="1" dirty="0" smtClean="0"/>
              <a:t>                 2. </a:t>
            </a:r>
            <a:r>
              <a:rPr lang="lv-LV" sz="2600" b="1" dirty="0" smtClean="0"/>
              <a:t>(otr</a:t>
            </a:r>
            <a:r>
              <a:rPr lang="lv-LV" sz="2600" b="1" dirty="0" smtClean="0">
                <a:solidFill>
                  <a:srgbClr val="FF0000"/>
                </a:solidFill>
              </a:rPr>
              <a:t>ā</a:t>
            </a:r>
            <a:r>
              <a:rPr lang="lv-LV" sz="2600" b="1" dirty="0" smtClean="0">
                <a:solidFill>
                  <a:schemeClr val="tx1"/>
                </a:solidFill>
              </a:rPr>
              <a:t>)</a:t>
            </a:r>
            <a:r>
              <a:rPr lang="lv-LV" sz="2600" b="1" dirty="0" smtClean="0"/>
              <a:t> </a:t>
            </a:r>
            <a:r>
              <a:rPr lang="lv-LV" sz="2600" b="1" dirty="0" smtClean="0"/>
              <a:t>lappus</a:t>
            </a:r>
            <a:r>
              <a:rPr lang="lv-LV" sz="2600" b="1" dirty="0" smtClean="0">
                <a:solidFill>
                  <a:srgbClr val="FF0000"/>
                </a:solidFill>
              </a:rPr>
              <a:t>e</a:t>
            </a:r>
          </a:p>
          <a:p>
            <a:pPr marL="502920" indent="-457200">
              <a:lnSpc>
                <a:spcPct val="200000"/>
              </a:lnSpc>
              <a:buAutoNum type="arabicPeriod"/>
            </a:pPr>
            <a:r>
              <a:rPr lang="lv-LV" sz="2600" b="1" dirty="0" smtClean="0"/>
              <a:t>(t</a:t>
            </a:r>
            <a:r>
              <a:rPr lang="lv-LV" sz="2600" b="1" dirty="0" smtClean="0"/>
              <a:t>reš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600" b="1" dirty="0" smtClean="0">
                <a:solidFill>
                  <a:schemeClr val="tx1"/>
                </a:solidFill>
              </a:rPr>
              <a:t>)</a:t>
            </a:r>
            <a:r>
              <a:rPr lang="lv-LV" sz="2600" b="1" dirty="0" smtClean="0"/>
              <a:t> </a:t>
            </a:r>
            <a:r>
              <a:rPr lang="lv-LV" sz="2600" b="1" dirty="0" smtClean="0"/>
              <a:t>mart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lv-LV" sz="2600" b="1" dirty="0" smtClean="0"/>
              <a:t>                     3. </a:t>
            </a:r>
            <a:r>
              <a:rPr lang="lv-LV" sz="2600" b="1" dirty="0" smtClean="0"/>
              <a:t>(treš</a:t>
            </a:r>
            <a:r>
              <a:rPr lang="lv-LV" sz="2600" b="1" dirty="0" smtClean="0">
                <a:solidFill>
                  <a:srgbClr val="FF0000"/>
                </a:solidFill>
              </a:rPr>
              <a:t>ā</a:t>
            </a:r>
            <a:r>
              <a:rPr lang="lv-LV" sz="2600" b="1" dirty="0" smtClean="0">
                <a:solidFill>
                  <a:schemeClr val="tx1"/>
                </a:solidFill>
              </a:rPr>
              <a:t>)</a:t>
            </a:r>
            <a:r>
              <a:rPr lang="lv-LV" sz="2600" b="1" dirty="0" smtClean="0"/>
              <a:t> </a:t>
            </a:r>
            <a:r>
              <a:rPr lang="lv-LV" sz="2600" b="1" dirty="0"/>
              <a:t>lappus</a:t>
            </a:r>
            <a:r>
              <a:rPr lang="lv-LV" sz="2600" b="1" dirty="0">
                <a:solidFill>
                  <a:srgbClr val="FF0000"/>
                </a:solidFill>
              </a:rPr>
              <a:t>e</a:t>
            </a:r>
            <a:endParaRPr lang="lv-LV" sz="2600" b="1" dirty="0" smtClean="0"/>
          </a:p>
          <a:p>
            <a:pPr marL="502920" indent="-457200">
              <a:lnSpc>
                <a:spcPct val="200000"/>
              </a:lnSpc>
              <a:buAutoNum type="arabicPeriod"/>
            </a:pPr>
            <a:r>
              <a:rPr lang="lv-LV" sz="2600" b="1" dirty="0" smtClean="0"/>
              <a:t>(c</a:t>
            </a:r>
            <a:r>
              <a:rPr lang="lv-LV" sz="2600" b="1" dirty="0" smtClean="0"/>
              <a:t>eturt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600" b="1" dirty="0" smtClean="0">
                <a:solidFill>
                  <a:schemeClr val="tx1"/>
                </a:solidFill>
              </a:rPr>
              <a:t>)</a:t>
            </a:r>
            <a:r>
              <a:rPr lang="lv-LV" sz="2600" b="1" dirty="0" smtClean="0"/>
              <a:t> </a:t>
            </a:r>
            <a:r>
              <a:rPr lang="lv-LV" sz="2600" b="1" dirty="0" smtClean="0"/>
              <a:t>aprīl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is</a:t>
            </a:r>
            <a:r>
              <a:rPr lang="lv-LV" sz="2600" b="1" dirty="0" smtClean="0"/>
              <a:t>                 4. </a:t>
            </a:r>
            <a:r>
              <a:rPr lang="lv-LV" sz="2600" b="1" dirty="0" smtClean="0"/>
              <a:t>(ceturt</a:t>
            </a:r>
            <a:r>
              <a:rPr lang="lv-LV" sz="2600" b="1" dirty="0" smtClean="0">
                <a:solidFill>
                  <a:srgbClr val="FF0000"/>
                </a:solidFill>
              </a:rPr>
              <a:t>ā</a:t>
            </a:r>
            <a:r>
              <a:rPr lang="lv-LV" sz="2600" b="1" dirty="0" smtClean="0">
                <a:solidFill>
                  <a:schemeClr val="tx1"/>
                </a:solidFill>
              </a:rPr>
              <a:t>)</a:t>
            </a:r>
            <a:r>
              <a:rPr lang="lv-LV" sz="2600" b="1" dirty="0" smtClean="0"/>
              <a:t> </a:t>
            </a:r>
            <a:r>
              <a:rPr lang="lv-LV" sz="2600" b="1" dirty="0" smtClean="0"/>
              <a:t>lappus</a:t>
            </a:r>
            <a:r>
              <a:rPr lang="lv-LV" sz="2600" b="1" dirty="0" smtClean="0">
                <a:solidFill>
                  <a:srgbClr val="FF0000"/>
                </a:solidFill>
              </a:rPr>
              <a:t>e</a:t>
            </a:r>
          </a:p>
          <a:p>
            <a:pPr marL="502920" indent="-457200">
              <a:lnSpc>
                <a:spcPct val="200000"/>
              </a:lnSpc>
              <a:buAutoNum type="arabicPeriod"/>
            </a:pPr>
            <a:r>
              <a:rPr lang="lv-LV" sz="2600" b="1" dirty="0" smtClean="0"/>
              <a:t>(p</a:t>
            </a:r>
            <a:r>
              <a:rPr lang="lv-LV" sz="2600" b="1" dirty="0" smtClean="0"/>
              <a:t>iekt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600" b="1" dirty="0" smtClean="0">
                <a:solidFill>
                  <a:schemeClr val="tx1"/>
                </a:solidFill>
              </a:rPr>
              <a:t>)</a:t>
            </a:r>
            <a:r>
              <a:rPr lang="lv-LV" sz="2600" b="1" dirty="0" smtClean="0"/>
              <a:t> </a:t>
            </a:r>
            <a:r>
              <a:rPr lang="lv-LV" sz="2600" b="1" dirty="0" smtClean="0"/>
              <a:t>maij</a:t>
            </a:r>
            <a:r>
              <a:rPr lang="lv-LV" sz="2600" b="1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lv-LV" sz="2600" b="1" dirty="0" smtClean="0"/>
              <a:t>                    5. </a:t>
            </a:r>
            <a:r>
              <a:rPr lang="lv-LV" sz="2600" b="1" dirty="0" smtClean="0"/>
              <a:t>(piekt</a:t>
            </a:r>
            <a:r>
              <a:rPr lang="lv-LV" sz="2600" b="1" dirty="0" smtClean="0">
                <a:solidFill>
                  <a:srgbClr val="FF0000"/>
                </a:solidFill>
              </a:rPr>
              <a:t>ā</a:t>
            </a:r>
            <a:r>
              <a:rPr lang="lv-LV" sz="2600" b="1" dirty="0" smtClean="0">
                <a:solidFill>
                  <a:schemeClr val="tx1"/>
                </a:solidFill>
              </a:rPr>
              <a:t>)</a:t>
            </a:r>
            <a:r>
              <a:rPr lang="lv-LV" sz="2600" b="1" dirty="0" smtClean="0"/>
              <a:t> </a:t>
            </a:r>
            <a:r>
              <a:rPr lang="lv-LV" sz="2600" b="1" dirty="0" smtClean="0"/>
              <a:t>lappus</a:t>
            </a:r>
            <a:r>
              <a:rPr lang="lv-LV" sz="2600" b="1" dirty="0" smtClean="0">
                <a:solidFill>
                  <a:srgbClr val="FF0000"/>
                </a:solidFill>
              </a:rPr>
              <a:t>e</a:t>
            </a:r>
            <a:endParaRPr lang="lv-LV" sz="2600" b="1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00200" y="537882"/>
            <a:ext cx="1676400" cy="1066800"/>
          </a:xfrm>
        </p:spPr>
        <p:txBody>
          <a:bodyPr/>
          <a:lstStyle/>
          <a:p>
            <a:pPr marL="0" indent="0">
              <a:buNone/>
            </a:pPr>
            <a:r>
              <a:rPr lang="lv-LV" dirty="0" smtClean="0"/>
              <a:t>Kurš?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486400" y="611842"/>
            <a:ext cx="2057400" cy="1066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lv-LV" dirty="0" smtClean="0"/>
              <a:t>Kura?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38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6894" y="1248336"/>
            <a:ext cx="9121588" cy="5304864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lv-LV" sz="2400" b="1" dirty="0" smtClean="0"/>
              <a:t>6. </a:t>
            </a:r>
            <a:r>
              <a:rPr lang="lv-LV" sz="2400" b="1" dirty="0" smtClean="0"/>
              <a:t>(sest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 smtClean="0"/>
              <a:t>jūnij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lv-LV" sz="2400" b="1" dirty="0" smtClean="0"/>
              <a:t>                    </a:t>
            </a:r>
            <a:r>
              <a:rPr lang="lv-LV" sz="2400" b="1" dirty="0" smtClean="0"/>
              <a:t>	6</a:t>
            </a:r>
            <a:r>
              <a:rPr lang="lv-LV" sz="2400" b="1" dirty="0" smtClean="0"/>
              <a:t>. </a:t>
            </a:r>
            <a:r>
              <a:rPr lang="lv-LV" sz="2400" b="1" dirty="0" smtClean="0"/>
              <a:t>(sest</a:t>
            </a:r>
            <a:r>
              <a:rPr lang="lv-LV" sz="2400" b="1" dirty="0" smtClean="0">
                <a:solidFill>
                  <a:srgbClr val="FF0000"/>
                </a:solidFill>
              </a:rPr>
              <a:t>ā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 smtClean="0"/>
              <a:t>lappus</a:t>
            </a:r>
            <a:r>
              <a:rPr lang="lv-LV" sz="2400" b="1" dirty="0" smtClean="0">
                <a:solidFill>
                  <a:srgbClr val="FF0000"/>
                </a:solidFill>
              </a:rPr>
              <a:t>e</a:t>
            </a:r>
            <a:endParaRPr lang="lv-LV" sz="24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lv-LV" sz="2400" b="1" dirty="0" smtClean="0"/>
              <a:t>7. </a:t>
            </a:r>
            <a:r>
              <a:rPr lang="lv-LV" sz="2400" b="1" dirty="0" smtClean="0"/>
              <a:t>(septīt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 smtClean="0"/>
              <a:t>jūlij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lv-LV" sz="2400" b="1" dirty="0" smtClean="0"/>
              <a:t>                  </a:t>
            </a:r>
            <a:r>
              <a:rPr lang="lv-LV" sz="2400" b="1" dirty="0" smtClean="0"/>
              <a:t>	7</a:t>
            </a:r>
            <a:r>
              <a:rPr lang="lv-LV" sz="2400" b="1" dirty="0" smtClean="0"/>
              <a:t>. </a:t>
            </a:r>
            <a:r>
              <a:rPr lang="lv-LV" sz="2400" b="1" dirty="0" smtClean="0"/>
              <a:t>(s</a:t>
            </a:r>
            <a:r>
              <a:rPr lang="lv-LV" sz="2400" b="1" dirty="0" smtClean="0"/>
              <a:t>eptīt</a:t>
            </a:r>
            <a:r>
              <a:rPr lang="lv-LV" sz="2400" b="1" dirty="0" smtClean="0">
                <a:solidFill>
                  <a:srgbClr val="FF0000"/>
                </a:solidFill>
              </a:rPr>
              <a:t>ā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/>
              <a:t>lappus</a:t>
            </a:r>
            <a:r>
              <a:rPr lang="lv-LV" sz="2400" b="1" dirty="0">
                <a:solidFill>
                  <a:srgbClr val="FF0000"/>
                </a:solidFill>
              </a:rPr>
              <a:t>e</a:t>
            </a:r>
            <a:endParaRPr lang="lv-LV" sz="24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400" b="1" dirty="0" smtClean="0"/>
              <a:t>8. </a:t>
            </a:r>
            <a:r>
              <a:rPr lang="lv-LV" sz="2400" b="1" dirty="0" smtClean="0"/>
              <a:t>(a</a:t>
            </a:r>
            <a:r>
              <a:rPr lang="lv-LV" sz="2400" b="1" dirty="0" smtClean="0"/>
              <a:t>stot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 smtClean="0"/>
              <a:t>august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s</a:t>
            </a:r>
            <a:r>
              <a:rPr lang="lv-LV" sz="2400" b="1" dirty="0" smtClean="0"/>
              <a:t>               </a:t>
            </a:r>
            <a:r>
              <a:rPr lang="lv-LV" sz="2400" b="1" dirty="0" smtClean="0"/>
              <a:t>	 8</a:t>
            </a:r>
            <a:r>
              <a:rPr lang="lv-LV" sz="2400" b="1" dirty="0" smtClean="0"/>
              <a:t>. </a:t>
            </a:r>
            <a:r>
              <a:rPr lang="lv-LV" sz="2400" b="1" dirty="0" smtClean="0"/>
              <a:t>(</a:t>
            </a:r>
            <a:r>
              <a:rPr lang="lv-LV" sz="2400" b="1" dirty="0" smtClean="0"/>
              <a:t>a</a:t>
            </a:r>
            <a:r>
              <a:rPr lang="lv-LV" sz="2400" b="1" dirty="0" smtClean="0"/>
              <a:t>stot</a:t>
            </a:r>
            <a:r>
              <a:rPr lang="lv-LV" sz="2400" b="1" dirty="0" smtClean="0">
                <a:solidFill>
                  <a:srgbClr val="FF0000"/>
                </a:solidFill>
              </a:rPr>
              <a:t>ā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/>
              <a:t>lappus</a:t>
            </a:r>
            <a:r>
              <a:rPr lang="lv-LV" sz="2400" b="1" dirty="0">
                <a:solidFill>
                  <a:srgbClr val="FF0000"/>
                </a:solidFill>
              </a:rPr>
              <a:t>e</a:t>
            </a:r>
            <a:endParaRPr lang="lv-LV" sz="24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400" b="1" dirty="0" smtClean="0"/>
              <a:t>9. </a:t>
            </a:r>
            <a:r>
              <a:rPr lang="lv-LV" sz="2400" b="1" dirty="0" smtClean="0"/>
              <a:t>(devīt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 smtClean="0"/>
              <a:t>septembr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is</a:t>
            </a:r>
            <a:r>
              <a:rPr lang="lv-LV" sz="2400" b="1" dirty="0" smtClean="0"/>
              <a:t>         </a:t>
            </a:r>
            <a:r>
              <a:rPr lang="lv-LV" sz="2400" b="1" dirty="0" smtClean="0"/>
              <a:t>	 9</a:t>
            </a:r>
            <a:r>
              <a:rPr lang="lv-LV" sz="2400" b="1" dirty="0" smtClean="0"/>
              <a:t>. </a:t>
            </a:r>
            <a:r>
              <a:rPr lang="lv-LV" sz="2400" b="1" dirty="0" smtClean="0"/>
              <a:t>(</a:t>
            </a:r>
            <a:r>
              <a:rPr lang="lv-LV" sz="2400" b="1" dirty="0" smtClean="0"/>
              <a:t>d</a:t>
            </a:r>
            <a:r>
              <a:rPr lang="lv-LV" sz="2400" b="1" dirty="0" smtClean="0"/>
              <a:t>evīt</a:t>
            </a:r>
            <a:r>
              <a:rPr lang="lv-LV" sz="2400" b="1" dirty="0" smtClean="0">
                <a:solidFill>
                  <a:srgbClr val="FF0000"/>
                </a:solidFill>
              </a:rPr>
              <a:t>ā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/>
              <a:t>lappus</a:t>
            </a:r>
            <a:r>
              <a:rPr lang="lv-LV" sz="2400" b="1" dirty="0">
                <a:solidFill>
                  <a:srgbClr val="FF0000"/>
                </a:solidFill>
              </a:rPr>
              <a:t>e</a:t>
            </a:r>
            <a:endParaRPr lang="lv-LV" sz="24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400" b="1" dirty="0" smtClean="0"/>
              <a:t>10. </a:t>
            </a:r>
            <a:r>
              <a:rPr lang="lv-LV" sz="2400" b="1" dirty="0" smtClean="0"/>
              <a:t>(desmit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 smtClean="0"/>
              <a:t>oktobr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is</a:t>
            </a:r>
            <a:r>
              <a:rPr lang="lv-LV" sz="2400" b="1" dirty="0" smtClean="0"/>
              <a:t>         </a:t>
            </a:r>
            <a:r>
              <a:rPr lang="lv-LV" sz="2400" b="1" dirty="0" smtClean="0"/>
              <a:t> 	10</a:t>
            </a:r>
            <a:r>
              <a:rPr lang="lv-LV" sz="2400" b="1" dirty="0" smtClean="0"/>
              <a:t>. </a:t>
            </a:r>
            <a:r>
              <a:rPr lang="lv-LV" sz="2400" b="1" dirty="0" smtClean="0"/>
              <a:t>(d</a:t>
            </a:r>
            <a:r>
              <a:rPr lang="lv-LV" sz="2400" b="1" dirty="0" smtClean="0"/>
              <a:t>esmit</a:t>
            </a:r>
            <a:r>
              <a:rPr lang="lv-LV" sz="2400" b="1" dirty="0" smtClean="0">
                <a:solidFill>
                  <a:srgbClr val="FF0000"/>
                </a:solidFill>
              </a:rPr>
              <a:t>ā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/>
              <a:t>lappus</a:t>
            </a:r>
            <a:r>
              <a:rPr lang="lv-LV" sz="2400" b="1" dirty="0">
                <a:solidFill>
                  <a:srgbClr val="FF0000"/>
                </a:solidFill>
              </a:rPr>
              <a:t>e</a:t>
            </a:r>
            <a:endParaRPr lang="lv-LV" sz="24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400" b="1" dirty="0" smtClean="0"/>
              <a:t>11. </a:t>
            </a:r>
            <a:r>
              <a:rPr lang="lv-LV" sz="2400" b="1" dirty="0" smtClean="0"/>
              <a:t>(vienpadsmit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 smtClean="0"/>
              <a:t>novembr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is</a:t>
            </a:r>
            <a:r>
              <a:rPr lang="lv-LV" sz="2400" b="1" dirty="0" smtClean="0"/>
              <a:t> </a:t>
            </a:r>
            <a:r>
              <a:rPr lang="lv-LV" sz="2400" b="1" dirty="0" smtClean="0"/>
              <a:t>11</a:t>
            </a:r>
            <a:r>
              <a:rPr lang="lv-LV" sz="2400" b="1" dirty="0" smtClean="0"/>
              <a:t>. </a:t>
            </a:r>
            <a:r>
              <a:rPr lang="lv-LV" sz="2400" b="1" dirty="0" smtClean="0"/>
              <a:t>(v</a:t>
            </a:r>
            <a:r>
              <a:rPr lang="lv-LV" sz="2400" b="1" dirty="0" smtClean="0"/>
              <a:t>ienpadsmit</a:t>
            </a:r>
            <a:r>
              <a:rPr lang="lv-LV" sz="2400" b="1" dirty="0" smtClean="0">
                <a:solidFill>
                  <a:srgbClr val="FF0000"/>
                </a:solidFill>
              </a:rPr>
              <a:t>ā</a:t>
            </a:r>
            <a:r>
              <a:rPr lang="lv-LV" sz="2400" b="1" dirty="0" smtClean="0">
                <a:solidFill>
                  <a:schemeClr val="tx1"/>
                </a:solidFill>
              </a:rPr>
              <a:t>) </a:t>
            </a:r>
            <a:r>
              <a:rPr lang="lv-LV" sz="2400" b="1" dirty="0" smtClean="0"/>
              <a:t>lappus</a:t>
            </a:r>
            <a:r>
              <a:rPr lang="lv-LV" sz="2400" b="1" dirty="0" smtClean="0">
                <a:solidFill>
                  <a:srgbClr val="FF0000"/>
                </a:solidFill>
              </a:rPr>
              <a:t>e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400" b="1" dirty="0" smtClean="0"/>
              <a:t>12. (divpadsmit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ais</a:t>
            </a:r>
            <a:r>
              <a:rPr lang="lv-LV" sz="2400" b="1" dirty="0" smtClean="0">
                <a:solidFill>
                  <a:schemeClr val="tx1"/>
                </a:solidFill>
              </a:rPr>
              <a:t>)</a:t>
            </a:r>
            <a:r>
              <a:rPr lang="lv-LV" sz="2400" b="1" dirty="0" smtClean="0"/>
              <a:t> </a:t>
            </a:r>
            <a:r>
              <a:rPr lang="lv-LV" sz="2400" b="1" dirty="0" smtClean="0"/>
              <a:t>decembr</a:t>
            </a:r>
            <a:r>
              <a:rPr lang="lv-LV" sz="2400" b="1" dirty="0" smtClean="0">
                <a:solidFill>
                  <a:schemeClr val="bg2">
                    <a:lumMod val="50000"/>
                  </a:schemeClr>
                </a:solidFill>
              </a:rPr>
              <a:t>is</a:t>
            </a:r>
            <a:r>
              <a:rPr lang="lv-LV" sz="2400" b="1" dirty="0" smtClean="0"/>
              <a:t>   </a:t>
            </a:r>
            <a:r>
              <a:rPr lang="lv-LV" sz="2400" b="1" dirty="0" smtClean="0"/>
              <a:t>12</a:t>
            </a:r>
            <a:r>
              <a:rPr lang="lv-LV" sz="2400" b="1" dirty="0" smtClean="0"/>
              <a:t>. </a:t>
            </a:r>
            <a:r>
              <a:rPr lang="lv-LV" sz="2400" b="1" dirty="0" smtClean="0"/>
              <a:t>(d</a:t>
            </a:r>
            <a:r>
              <a:rPr lang="lv-LV" sz="2400" b="1" dirty="0" smtClean="0"/>
              <a:t>ivpadsmit</a:t>
            </a:r>
            <a:r>
              <a:rPr lang="lv-LV" sz="2400" b="1" dirty="0" smtClean="0">
                <a:solidFill>
                  <a:srgbClr val="FF0000"/>
                </a:solidFill>
              </a:rPr>
              <a:t>ā</a:t>
            </a:r>
            <a:r>
              <a:rPr lang="lv-LV" sz="2400" b="1" dirty="0" smtClean="0">
                <a:solidFill>
                  <a:schemeClr val="tx1"/>
                </a:solidFill>
              </a:rPr>
              <a:t>) </a:t>
            </a:r>
            <a:r>
              <a:rPr lang="lv-LV" sz="2400" b="1" dirty="0" smtClean="0"/>
              <a:t>lappus</a:t>
            </a:r>
            <a:r>
              <a:rPr lang="lv-LV" sz="2400" b="1" dirty="0" smtClean="0">
                <a:solidFill>
                  <a:srgbClr val="FF0000"/>
                </a:solidFill>
              </a:rPr>
              <a:t>e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7800" y="181536"/>
            <a:ext cx="1676400" cy="1066800"/>
          </a:xfrm>
        </p:spPr>
        <p:txBody>
          <a:bodyPr/>
          <a:lstStyle/>
          <a:p>
            <a:pPr marL="0" indent="0">
              <a:buNone/>
            </a:pPr>
            <a:r>
              <a:rPr lang="lv-LV" dirty="0" smtClean="0"/>
              <a:t>Kurš?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486400" y="164727"/>
            <a:ext cx="2057400" cy="1066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lv-LV" dirty="0" smtClean="0"/>
              <a:t>Kura?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18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1524000" y="1219200"/>
            <a:ext cx="6781800" cy="5410200"/>
          </a:xfrm>
        </p:spPr>
        <p:txBody>
          <a:bodyPr>
            <a:normAutofit lnSpcReduction="10000"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12</a:t>
            </a:r>
            <a:r>
              <a:rPr lang="lv-LV" sz="2600" b="1" dirty="0" smtClean="0"/>
              <a:t>. janvāris            </a:t>
            </a:r>
            <a:r>
              <a:rPr lang="lv-LV" sz="2600" b="1" dirty="0" smtClean="0"/>
              <a:t>31</a:t>
            </a:r>
            <a:r>
              <a:rPr lang="lv-LV" sz="2600" b="1" dirty="0" smtClean="0"/>
              <a:t>. augusts                        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3</a:t>
            </a:r>
            <a:r>
              <a:rPr lang="lv-LV" sz="2600" b="1" dirty="0" smtClean="0"/>
              <a:t>. marts                  </a:t>
            </a:r>
            <a:r>
              <a:rPr lang="lv-LV" sz="2600" b="1" dirty="0" smtClean="0"/>
              <a:t>14</a:t>
            </a:r>
            <a:r>
              <a:rPr lang="lv-LV" sz="2600" b="1" dirty="0" smtClean="0"/>
              <a:t>. novembris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21</a:t>
            </a:r>
            <a:r>
              <a:rPr lang="lv-LV" sz="2600" b="1" dirty="0" smtClean="0"/>
              <a:t>. maijs                19. jūlijs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4</a:t>
            </a:r>
            <a:r>
              <a:rPr lang="lv-LV" sz="2600" b="1" dirty="0" smtClean="0"/>
              <a:t>. septembris          7. maijs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13</a:t>
            </a:r>
            <a:r>
              <a:rPr lang="lv-LV" sz="2600" b="1" dirty="0" smtClean="0"/>
              <a:t>. augusts             12. jūnijs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24</a:t>
            </a:r>
            <a:r>
              <a:rPr lang="lv-LV" sz="2600" b="1" dirty="0" smtClean="0"/>
              <a:t>. aprīlis               22. decembris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20</a:t>
            </a:r>
            <a:r>
              <a:rPr lang="lv-LV" sz="2600" b="1" dirty="0" smtClean="0"/>
              <a:t>. jūnijs                9. novembris</a:t>
            </a:r>
            <a:endParaRPr lang="lv-LV" sz="26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600" b="1" dirty="0" smtClean="0"/>
              <a:t>6</a:t>
            </a:r>
            <a:r>
              <a:rPr lang="lv-LV" sz="2600" b="1" dirty="0" smtClean="0"/>
              <a:t>. oktobris              </a:t>
            </a:r>
            <a:r>
              <a:rPr lang="lv-LV" sz="2600" b="1" dirty="0" smtClean="0"/>
              <a:t>8</a:t>
            </a:r>
            <a:r>
              <a:rPr lang="lv-LV" sz="2600" b="1" dirty="0" smtClean="0"/>
              <a:t>. februāris    </a:t>
            </a:r>
            <a:endParaRPr lang="lv-LV" sz="2600" b="1" dirty="0" smtClean="0"/>
          </a:p>
          <a:p>
            <a:pPr marL="45720" indent="0">
              <a:buNone/>
            </a:pPr>
            <a:endParaRPr lang="lv-LV" sz="2600" b="1" dirty="0" smtClean="0"/>
          </a:p>
          <a:p>
            <a:pPr marL="45720" indent="0">
              <a:buNone/>
            </a:pPr>
            <a:endParaRPr lang="lv-LV" sz="2600" b="1" dirty="0" smtClean="0"/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362200" y="381000"/>
            <a:ext cx="4419600" cy="1066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lv-LV" sz="2800" i="1" dirty="0" smtClean="0"/>
              <a:t>Lasi! Kurš datums?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7980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61178" y="6479703"/>
            <a:ext cx="7032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https://maciunmacies.valoda.lv/speles/eapmaciba2/00/RU_06.htm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066800" y="673242"/>
            <a:ext cx="7327072" cy="5953851"/>
          </a:xfrm>
        </p:spPr>
        <p:txBody>
          <a:bodyPr>
            <a:normAutofit fontScale="92500"/>
          </a:bodyPr>
          <a:lstStyle/>
          <a:p>
            <a:pPr marL="45720" indent="0" algn="ctr">
              <a:lnSpc>
                <a:spcPct val="200000"/>
              </a:lnSpc>
              <a:buNone/>
            </a:pPr>
            <a:r>
              <a:rPr lang="lv-LV" sz="2600" b="1" dirty="0" smtClean="0"/>
              <a:t>1</a:t>
            </a:r>
            <a:r>
              <a:rPr lang="lv-LV" sz="2600" b="1" dirty="0" smtClean="0"/>
              <a:t>. </a:t>
            </a:r>
            <a:r>
              <a:rPr lang="lv-LV" sz="2600" b="1" dirty="0" smtClean="0"/>
              <a:t>— </a:t>
            </a:r>
            <a:r>
              <a:rPr lang="lv-LV" sz="2600" b="1" dirty="0" smtClean="0"/>
              <a:t>p</a:t>
            </a:r>
            <a:r>
              <a:rPr lang="lv-LV" sz="2600" b="1" dirty="0" smtClean="0"/>
              <a:t>irmā diena </a:t>
            </a:r>
            <a:r>
              <a:rPr lang="lv-LV" sz="2600" b="1" dirty="0" smtClean="0"/>
              <a:t>= pirmdiena</a:t>
            </a:r>
          </a:p>
          <a:p>
            <a:pPr marL="45720" indent="0" algn="ctr">
              <a:lnSpc>
                <a:spcPct val="200000"/>
              </a:lnSpc>
              <a:buNone/>
            </a:pPr>
            <a:r>
              <a:rPr lang="lv-LV" sz="2600" b="1" dirty="0" smtClean="0"/>
              <a:t>2. </a:t>
            </a:r>
            <a:r>
              <a:rPr lang="lv-LV" sz="2600" b="1" dirty="0"/>
              <a:t>— </a:t>
            </a:r>
            <a:r>
              <a:rPr lang="lv-LV" sz="2600" b="1" dirty="0" smtClean="0"/>
              <a:t>o</a:t>
            </a:r>
            <a:r>
              <a:rPr lang="lv-LV" sz="2600" b="1" dirty="0" smtClean="0"/>
              <a:t>trā </a:t>
            </a:r>
            <a:r>
              <a:rPr lang="lv-LV" sz="2600" b="1" dirty="0" smtClean="0"/>
              <a:t>diena = otrdiena</a:t>
            </a:r>
          </a:p>
          <a:p>
            <a:pPr marL="45720" indent="0" algn="ctr">
              <a:lnSpc>
                <a:spcPct val="200000"/>
              </a:lnSpc>
              <a:buNone/>
            </a:pPr>
            <a:r>
              <a:rPr lang="lv-LV" sz="2600" b="1" dirty="0" smtClean="0"/>
              <a:t>3</a:t>
            </a:r>
            <a:r>
              <a:rPr lang="lv-LV" sz="2600" b="1" dirty="0"/>
              <a:t>. — </a:t>
            </a:r>
            <a:r>
              <a:rPr lang="lv-LV" sz="2600" b="1" dirty="0" smtClean="0"/>
              <a:t>trešā </a:t>
            </a:r>
            <a:r>
              <a:rPr lang="lv-LV" sz="2600" b="1" dirty="0" smtClean="0"/>
              <a:t>diena = trešdiena</a:t>
            </a:r>
          </a:p>
          <a:p>
            <a:pPr marL="45720" indent="0" algn="ctr">
              <a:lnSpc>
                <a:spcPct val="200000"/>
              </a:lnSpc>
              <a:buNone/>
            </a:pPr>
            <a:r>
              <a:rPr lang="lv-LV" sz="2600" b="1" dirty="0" smtClean="0"/>
              <a:t>4</a:t>
            </a:r>
            <a:r>
              <a:rPr lang="lv-LV" sz="2600" b="1" dirty="0"/>
              <a:t>. — </a:t>
            </a:r>
            <a:r>
              <a:rPr lang="lv-LV" sz="2600" b="1" dirty="0" smtClean="0"/>
              <a:t>ceturtā </a:t>
            </a:r>
            <a:r>
              <a:rPr lang="lv-LV" sz="2600" b="1" dirty="0" smtClean="0"/>
              <a:t>diena = ceturtdiena</a:t>
            </a:r>
          </a:p>
          <a:p>
            <a:pPr marL="45720" indent="0" algn="ctr">
              <a:lnSpc>
                <a:spcPct val="200000"/>
              </a:lnSpc>
              <a:buNone/>
            </a:pPr>
            <a:r>
              <a:rPr lang="lv-LV" sz="2600" b="1" dirty="0" smtClean="0"/>
              <a:t>5. </a:t>
            </a:r>
            <a:r>
              <a:rPr lang="lv-LV" sz="2600" b="1" dirty="0"/>
              <a:t>— piektā </a:t>
            </a:r>
            <a:r>
              <a:rPr lang="lv-LV" sz="2600" b="1" dirty="0" smtClean="0"/>
              <a:t>diena = piektdiena</a:t>
            </a:r>
          </a:p>
          <a:p>
            <a:pPr marL="45720" indent="0" algn="ctr">
              <a:lnSpc>
                <a:spcPct val="200000"/>
              </a:lnSpc>
              <a:buNone/>
            </a:pPr>
            <a:r>
              <a:rPr lang="lv-LV" sz="2600" b="1" dirty="0" smtClean="0"/>
              <a:t>6</a:t>
            </a:r>
            <a:r>
              <a:rPr lang="lv-LV" sz="2600" b="1" dirty="0"/>
              <a:t>. — </a:t>
            </a:r>
            <a:r>
              <a:rPr lang="lv-LV" sz="2600" b="1" dirty="0" smtClean="0"/>
              <a:t>sestā </a:t>
            </a:r>
            <a:r>
              <a:rPr lang="lv-LV" sz="2600" b="1" dirty="0" smtClean="0"/>
              <a:t>diena = sestdiena</a:t>
            </a:r>
          </a:p>
          <a:p>
            <a:pPr marL="45720" indent="0" algn="ctr">
              <a:lnSpc>
                <a:spcPct val="200000"/>
              </a:lnSpc>
              <a:buNone/>
            </a:pPr>
            <a:r>
              <a:rPr lang="lv-LV" sz="2600" b="1" dirty="0" smtClean="0"/>
              <a:t>7. </a:t>
            </a:r>
            <a:r>
              <a:rPr lang="lv-LV" sz="2600" b="1" dirty="0"/>
              <a:t>— svētā </a:t>
            </a:r>
            <a:r>
              <a:rPr lang="lv-LV" sz="2600" b="1" dirty="0" smtClean="0"/>
              <a:t>diena = svētdiena</a:t>
            </a:r>
            <a:endParaRPr lang="en-US" sz="26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228600"/>
            <a:ext cx="3657600" cy="1066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lv-LV" sz="2800" i="1" dirty="0" smtClean="0"/>
              <a:t>Kura nedēļas diena?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96290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2442" y="6364305"/>
            <a:ext cx="6947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 </a:t>
            </a:r>
            <a:r>
              <a:rPr lang="lv-LV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https://maciunmacies.valoda.lv/speles/eapmaciba2/06/RU_11.htm</a:t>
            </a:r>
            <a:endParaRPr lang="lv-LV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790038"/>
            <a:ext cx="8458200" cy="507736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v-LV" sz="3600" b="1" dirty="0" smtClean="0"/>
              <a:t>             </a:t>
            </a:r>
            <a:endParaRPr lang="en-US" sz="3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790038"/>
            <a:ext cx="7543800" cy="541019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828800" y="256638"/>
            <a:ext cx="4762500" cy="10668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>
              <a:buFont typeface="Georgia" pitchFamily="18" charset="0"/>
              <a:buNone/>
            </a:pPr>
            <a:r>
              <a:rPr lang="lv-LV" sz="2800" i="1" dirty="0" smtClean="0"/>
              <a:t>Kurš datums ir šodien?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96487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96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2362200"/>
            <a:ext cx="81534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1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953000"/>
            <a:ext cx="81534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lv-LV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Projekts „Latviešu valodas apguve, lai sekmētu trešo valstu pilsoņu iekļaušanos darba tirgū 2” (Nr. PMIF/8/2019/3/01</a:t>
            </a:r>
            <a:r>
              <a:rPr lang="lv-LV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v-LV" dirty="0">
                <a:effectLst/>
                <a:latin typeface="Trebuchet MS" panose="020B0603020202020204" pitchFamily="34" charset="0"/>
              </a:rPr>
              <a:t/>
            </a:r>
            <a:br>
              <a:rPr lang="lv-LV" dirty="0">
                <a:effectLst/>
                <a:latin typeface="Trebuchet MS" panose="020B0603020202020204" pitchFamily="34" charset="0"/>
              </a:rPr>
            </a:br>
            <a:endParaRPr lang="lv-LV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65" y="381000"/>
            <a:ext cx="5499069" cy="123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228600" y="2971800"/>
            <a:ext cx="87630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</a:t>
            </a:r>
            <a:r>
              <a:rPr lang="lv-LV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mērķis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nodrošināt mūsdienīgu un daudzveidīgu latviešu 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valodas un 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integrācijas jautājumu apguvi trešo valstu pilsoņiem (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citām personām, kuras likumīgi uzturas Latvijas 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teritorijā) turpmākas izglītības ieguves, ikdienas saskarsmes un darba tirgus vajadzībām. </a:t>
            </a:r>
            <a:endParaRPr 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67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983</TotalTime>
  <Words>556</Words>
  <Application>Microsoft Office PowerPoint</Application>
  <PresentationFormat>On-screen Show (4:3)</PresentationFormat>
  <Paragraphs>114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Georgia</vt:lpstr>
      <vt:lpstr>Times New Roman</vt:lpstr>
      <vt:lpstr>Trebuchet MS</vt:lpstr>
      <vt:lpstr>Slipstream</vt:lpstr>
      <vt:lpstr>Skaitļi</vt:lpstr>
      <vt:lpstr>Cik? Kurš?</vt:lpstr>
      <vt:lpstr>Cik...</vt:lpstr>
      <vt:lpstr>Cik?</vt:lpstr>
      <vt:lpstr>Cik?</vt:lpstr>
      <vt:lpstr>Cik?</vt:lpstr>
      <vt:lpstr>PowerPoint Presentation</vt:lpstr>
      <vt:lpstr>Cik … kas?</vt:lpstr>
      <vt:lpstr>PowerPoint Presentation</vt:lpstr>
      <vt:lpstr>Kurš?</vt:lpstr>
      <vt:lpstr>Kurš?</vt:lpstr>
      <vt:lpstr>PowerPoint Presentation</vt:lpstr>
      <vt:lpstr>PowerPoint Presentation</vt:lpstr>
      <vt:lpstr>PowerPoint Presentation</vt:lpstr>
      <vt:lpstr>PowerPoint Presentation</vt:lpstr>
      <vt:lpstr>Projekts „Latviešu valodas apguve, lai sekmētu trešo valstu pilsoņu iekļaušanos darba tirgū 2” (Nr. PMIF/8/2019/3/01)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Erika Picukane</dc:creator>
  <cp:lastModifiedBy>Inita Vitola</cp:lastModifiedBy>
  <cp:revision>158</cp:revision>
  <dcterms:created xsi:type="dcterms:W3CDTF">2006-08-16T00:00:00Z</dcterms:created>
  <dcterms:modified xsi:type="dcterms:W3CDTF">2020-10-13T12:14:07Z</dcterms:modified>
</cp:coreProperties>
</file>