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9" r:id="rId3"/>
    <p:sldId id="258" r:id="rId4"/>
    <p:sldId id="262" r:id="rId5"/>
    <p:sldId id="264" r:id="rId6"/>
    <p:sldId id="272" r:id="rId7"/>
    <p:sldId id="263" r:id="rId8"/>
    <p:sldId id="265" r:id="rId9"/>
    <p:sldId id="274" r:id="rId10"/>
    <p:sldId id="277" r:id="rId11"/>
    <p:sldId id="275" r:id="rId12"/>
    <p:sldId id="278" r:id="rId13"/>
    <p:sldId id="269" r:id="rId14"/>
    <p:sldId id="271" r:id="rId15"/>
    <p:sldId id="270" r:id="rId16"/>
    <p:sldId id="273" r:id="rId17"/>
    <p:sldId id="260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923" autoAdjust="0"/>
  </p:normalViewPr>
  <p:slideViewPr>
    <p:cSldViewPr>
      <p:cViewPr varScale="1">
        <p:scale>
          <a:sx n="107" d="100"/>
          <a:sy n="107" d="100"/>
        </p:scale>
        <p:origin x="17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1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ED1A91-8990-4104-97EF-F8E765F48207}" type="datetimeFigureOut">
              <a:rPr lang="lv-LV" smtClean="0"/>
              <a:t>14.10.2020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A63B3C-748F-40E7-B0A5-E8B0E583B12C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4935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lv-LV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42265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466895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10000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53798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56362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lv-LV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97794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10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56630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lv-LV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11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96029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12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224834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13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814362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63B3C-748F-40E7-B0A5-E8B0E583B12C}" type="slidenum">
              <a:rPr lang="lv-LV" smtClean="0"/>
              <a:t>17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48729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410" y="228600"/>
            <a:ext cx="5493180" cy="123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765390" y="5562600"/>
            <a:ext cx="8839200" cy="3805239"/>
            <a:chOff x="96" y="1875"/>
            <a:chExt cx="5568" cy="2445"/>
          </a:xfrm>
        </p:grpSpPr>
        <p:sp>
          <p:nvSpPr>
            <p:cNvPr id="4" name="AutoShape 3"/>
            <p:cNvSpPr>
              <a:spLocks noChangeAspect="1" noChangeArrowheads="1" noTextEdit="1"/>
            </p:cNvSpPr>
            <p:nvPr/>
          </p:nvSpPr>
          <p:spPr bwMode="auto">
            <a:xfrm>
              <a:off x="96" y="3320"/>
              <a:ext cx="5568" cy="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lv-LV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207" y="187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v-LV" altLang="lv-LV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910" y="2032"/>
              <a:ext cx="369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lv-LV" altLang="lv-LV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„</a:t>
              </a: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Latviešu valodas apguve, lai sekmētu trešo valstu pilsoņu </a:t>
              </a:r>
              <a:endParaRPr kumimoji="0" lang="lv-LV" altLang="lv-LV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1577" y="2149"/>
              <a:ext cx="1596" cy="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iekļaušanos</a:t>
              </a:r>
              <a:r>
                <a:rPr kumimoji="0" lang="lv-LV" altLang="lv-LV" sz="2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 </a:t>
              </a:r>
              <a:r>
                <a:rPr kumimoji="0" lang="lv-LV" altLang="lv-LV" sz="20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darba</a:t>
              </a:r>
              <a:r>
                <a:rPr kumimoji="0" lang="lv-LV" altLang="lv-LV" sz="2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tirgū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v-LV" altLang="lv-LV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3724" y="2149"/>
              <a:ext cx="15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sz="26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lv-LV" altLang="lv-LV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3179" y="2210"/>
              <a:ext cx="57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lv-LV" altLang="lv-LV" b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 </a:t>
              </a:r>
              <a:r>
                <a:rPr lang="lv-LV" altLang="lv-LV" b="1" dirty="0" smtClean="0">
                  <a:solidFill>
                    <a:srgbClr val="000000"/>
                  </a:solidFill>
                  <a:latin typeface="Times New Roman" panose="02020603050405020304" pitchFamily="18" charset="0"/>
                </a:rPr>
                <a:t>2”</a:t>
              </a:r>
              <a:endParaRPr kumimoji="0" lang="lv-LV" altLang="lv-LV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3982" y="2149"/>
              <a:ext cx="141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sz="2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lv-LV" altLang="lv-LV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1816" y="2383"/>
              <a:ext cx="31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(Nr.  </a:t>
              </a:r>
              <a:endParaRPr kumimoji="0" lang="lv-LV" altLang="lv-LV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2073" y="2387"/>
              <a:ext cx="111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PMIF/8/2019/3/01</a:t>
              </a:r>
              <a:endParaRPr kumimoji="0" lang="lv-LV" altLang="lv-LV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3188" y="2383"/>
              <a:ext cx="4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)</a:t>
              </a:r>
              <a:endParaRPr kumimoji="0" lang="lv-LV" altLang="lv-LV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3237" y="2539"/>
              <a:ext cx="141" cy="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lv-LV" altLang="lv-LV" sz="26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</a:rPr>
                <a:t> </a:t>
              </a:r>
              <a:endParaRPr kumimoji="0" lang="lv-LV" altLang="lv-LV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719399" y="1971097"/>
            <a:ext cx="22722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 nodarbība</a:t>
            </a:r>
            <a:endParaRPr lang="lv-LV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lv-LV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itle 2"/>
          <p:cNvSpPr>
            <a:spLocks noGrp="1"/>
          </p:cNvSpPr>
          <p:nvPr>
            <p:ph type="ctrTitle"/>
          </p:nvPr>
        </p:nvSpPr>
        <p:spPr>
          <a:xfrm>
            <a:off x="984324" y="2948332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lv-LV" dirty="0" smtClean="0"/>
              <a:t>Šodien, vakar, rīt</a:t>
            </a:r>
            <a:endParaRPr lang="lv-LV" dirty="0"/>
          </a:p>
        </p:txBody>
      </p:sp>
      <p:sp>
        <p:nvSpPr>
          <p:cNvPr id="10" name="Rectangle 9"/>
          <p:cNvSpPr/>
          <p:nvPr/>
        </p:nvSpPr>
        <p:spPr>
          <a:xfrm>
            <a:off x="4405420" y="4561804"/>
            <a:ext cx="4238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algn="r"/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Nodarbību sagatavojusi Maija Berķe</a:t>
            </a:r>
          </a:p>
          <a:p>
            <a:pPr marL="45720" algn="r"/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LVA, 2020</a:t>
            </a:r>
          </a:p>
          <a:p>
            <a:pPr marL="45720" algn="r"/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v-LV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77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5867400" y="390889"/>
            <a:ext cx="3004930" cy="882119"/>
          </a:xfrm>
        </p:spPr>
        <p:txBody>
          <a:bodyPr>
            <a:noAutofit/>
          </a:bodyPr>
          <a:lstStyle/>
          <a:p>
            <a:r>
              <a:rPr lang="lv-LV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Nodarbības tēma</a:t>
            </a:r>
            <a:endParaRPr lang="lv-LV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25197" y="1143000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lv-LV" dirty="0" smtClean="0"/>
              <a:t>Darbības vārdu vienkāršie laiki</a:t>
            </a:r>
            <a:endParaRPr lang="lv-LV" dirty="0"/>
          </a:p>
        </p:txBody>
      </p:sp>
      <p:sp>
        <p:nvSpPr>
          <p:cNvPr id="5" name="Subtitle 1"/>
          <p:cNvSpPr txBox="1">
            <a:spLocks/>
          </p:cNvSpPr>
          <p:nvPr/>
        </p:nvSpPr>
        <p:spPr>
          <a:xfrm>
            <a:off x="1676400" y="3581400"/>
            <a:ext cx="6884855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 dara, darīja, darīs?</a:t>
            </a:r>
          </a:p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Tiešie 2. konjugācijas darbības vārdi 	vienkāršajos laikos</a:t>
            </a:r>
          </a:p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lv-LV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 apmeklēsim? Kur dzīvosim? </a:t>
            </a:r>
          </a:p>
          <a:p>
            <a:r>
              <a:rPr lang="lv-LV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Darbības vārdu pārvaldījums</a:t>
            </a:r>
            <a:endParaRPr lang="lv-LV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0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7848600" cy="12192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Darbības</a:t>
            </a:r>
            <a:r>
              <a:rPr lang="en-US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vārdu</a:t>
            </a:r>
            <a:r>
              <a:rPr lang="en-US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200" i="1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strādāt, dzīvot, studēt</a:t>
            </a:r>
            <a:r>
              <a:rPr lang="en-US" sz="2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locīšana</a:t>
            </a:r>
            <a:r>
              <a:rPr lang="en-US" sz="22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tagadnē</a:t>
            </a:r>
            <a:r>
              <a:rPr lang="en-US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v-LV" sz="2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Declension of Verbs </a:t>
            </a:r>
            <a:r>
              <a:rPr lang="lv-LV" sz="22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strādāt</a:t>
            </a:r>
            <a:r>
              <a:rPr lang="en-US" sz="22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‘to </a:t>
            </a:r>
            <a:r>
              <a:rPr lang="lv-LV" sz="2200" b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en-US" sz="22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lv-LV" sz="22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dzīvot </a:t>
            </a:r>
            <a:r>
              <a:rPr lang="en-US" sz="22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lv-LV" sz="22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lv-LV" sz="2200" b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live</a:t>
            </a:r>
            <a:r>
              <a:rPr lang="en-US" sz="22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lv-LV" sz="22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studēt </a:t>
            </a:r>
            <a:r>
              <a:rPr lang="en-US" sz="22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lv-LV" sz="22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lv-LV" sz="2200" b="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en-US" sz="2200" b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’ in </a:t>
            </a:r>
            <a:r>
              <a:rPr lang="en-US" sz="22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Present Tense</a:t>
            </a:r>
            <a:endParaRPr lang="lv-LV" sz="22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52400" y="1676400"/>
            <a:ext cx="9067800" cy="50292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lv-LV" sz="2600" dirty="0"/>
              <a:t> </a:t>
            </a:r>
            <a:r>
              <a:rPr lang="lv-LV" sz="2600" dirty="0" smtClean="0"/>
              <a:t>                               Tagad</a:t>
            </a:r>
          </a:p>
          <a:p>
            <a:pPr marL="45720" indent="0">
              <a:buNone/>
            </a:pPr>
            <a:r>
              <a:rPr lang="lv-LV" sz="2600" dirty="0" smtClean="0"/>
              <a:t>Es dzīv</a:t>
            </a:r>
            <a:r>
              <a:rPr lang="lv-LV" sz="2600" b="1" dirty="0" smtClean="0">
                <a:solidFill>
                  <a:srgbClr val="FF0000"/>
                </a:solidFill>
              </a:rPr>
              <a:t>o</a:t>
            </a:r>
            <a:r>
              <a:rPr lang="lv-LV" sz="2600" dirty="0" smtClean="0"/>
              <a:t>j</a:t>
            </a:r>
            <a:r>
              <a:rPr lang="lv-LV" sz="2600" dirty="0" smtClean="0">
                <a:solidFill>
                  <a:srgbClr val="00B050"/>
                </a:solidFill>
              </a:rPr>
              <a:t>u</a:t>
            </a:r>
            <a:r>
              <a:rPr lang="lv-LV" sz="2600" dirty="0" smtClean="0"/>
              <a:t>, strād</a:t>
            </a:r>
            <a:r>
              <a:rPr lang="lv-LV" sz="2600" dirty="0" smtClean="0">
                <a:solidFill>
                  <a:srgbClr val="FF0000"/>
                </a:solidFill>
              </a:rPr>
              <a:t>ā</a:t>
            </a:r>
            <a:r>
              <a:rPr lang="lv-LV" sz="2600" dirty="0" smtClean="0"/>
              <a:t>j</a:t>
            </a:r>
            <a:r>
              <a:rPr lang="lv-LV" sz="2600" dirty="0" smtClean="0">
                <a:solidFill>
                  <a:srgbClr val="00B050"/>
                </a:solidFill>
              </a:rPr>
              <a:t>u</a:t>
            </a:r>
            <a:r>
              <a:rPr lang="lv-LV" sz="2600" dirty="0" smtClean="0"/>
              <a:t>, stud</a:t>
            </a:r>
            <a:r>
              <a:rPr lang="lv-LV" sz="2600" dirty="0" smtClean="0">
                <a:solidFill>
                  <a:srgbClr val="FF0000"/>
                </a:solidFill>
              </a:rPr>
              <a:t>ē</a:t>
            </a:r>
            <a:r>
              <a:rPr lang="lv-LV" sz="2600" dirty="0" smtClean="0"/>
              <a:t>j</a:t>
            </a:r>
            <a:r>
              <a:rPr lang="lv-LV" sz="2600" dirty="0" smtClean="0">
                <a:solidFill>
                  <a:srgbClr val="00B050"/>
                </a:solidFill>
              </a:rPr>
              <a:t>u</a:t>
            </a:r>
            <a:r>
              <a:rPr lang="lv-LV" sz="2600" dirty="0" smtClean="0"/>
              <a:t> (kur?) centr</a:t>
            </a:r>
            <a:r>
              <a:rPr lang="lv-LV" sz="2600" dirty="0" smtClean="0">
                <a:solidFill>
                  <a:srgbClr val="0070C0"/>
                </a:solidFill>
              </a:rPr>
              <a:t>ā.</a:t>
            </a:r>
            <a:r>
              <a:rPr lang="lv-LV" sz="2600" dirty="0" smtClean="0"/>
              <a:t> (Kas? — centrs)</a:t>
            </a:r>
          </a:p>
          <a:p>
            <a:pPr marL="45720" indent="0">
              <a:buNone/>
            </a:pPr>
            <a:r>
              <a:rPr lang="lv-LV" sz="2600" dirty="0" smtClean="0"/>
              <a:t>Tu dzīv</a:t>
            </a:r>
            <a:r>
              <a:rPr lang="lv-LV" sz="2600" dirty="0" smtClean="0">
                <a:solidFill>
                  <a:srgbClr val="FF0000"/>
                </a:solidFill>
              </a:rPr>
              <a:t>o</a:t>
            </a:r>
            <a:r>
              <a:rPr lang="lv-LV" sz="2600" dirty="0" smtClean="0"/>
              <a:t>, strād</a:t>
            </a:r>
            <a:r>
              <a:rPr lang="lv-LV" sz="2600" dirty="0" smtClean="0">
                <a:solidFill>
                  <a:srgbClr val="FF0000"/>
                </a:solidFill>
              </a:rPr>
              <a:t>ā</a:t>
            </a:r>
            <a:r>
              <a:rPr lang="lv-LV" sz="2600" dirty="0" smtClean="0"/>
              <a:t>, stud</a:t>
            </a:r>
            <a:r>
              <a:rPr lang="lv-LV" sz="2600" dirty="0" smtClean="0">
                <a:solidFill>
                  <a:srgbClr val="FF0000"/>
                </a:solidFill>
              </a:rPr>
              <a:t>ē</a:t>
            </a:r>
            <a:endParaRPr lang="lv-LV" sz="2600" dirty="0" smtClean="0"/>
          </a:p>
          <a:p>
            <a:pPr marL="45720" indent="0">
              <a:buNone/>
            </a:pPr>
            <a:r>
              <a:rPr lang="lv-LV" sz="2600" dirty="0" smtClean="0"/>
              <a:t>Viņš</a:t>
            </a:r>
          </a:p>
          <a:p>
            <a:pPr marL="45720" indent="0">
              <a:buNone/>
            </a:pPr>
            <a:r>
              <a:rPr lang="lv-LV" sz="2600" dirty="0" smtClean="0"/>
              <a:t>Viņa</a:t>
            </a:r>
          </a:p>
          <a:p>
            <a:pPr marL="45720" indent="0">
              <a:buNone/>
            </a:pPr>
            <a:r>
              <a:rPr lang="lv-LV" sz="2600" dirty="0" smtClean="0"/>
              <a:t>Viņi </a:t>
            </a:r>
          </a:p>
          <a:p>
            <a:pPr marL="45720" indent="0">
              <a:buNone/>
            </a:pPr>
            <a:r>
              <a:rPr lang="lv-LV" sz="2600" dirty="0"/>
              <a:t>V</a:t>
            </a:r>
            <a:r>
              <a:rPr lang="lv-LV" sz="2600" dirty="0" smtClean="0"/>
              <a:t>iņas   </a:t>
            </a:r>
          </a:p>
          <a:p>
            <a:pPr marL="45720" indent="0">
              <a:buNone/>
            </a:pPr>
            <a:r>
              <a:rPr lang="lv-LV" sz="2600" dirty="0" smtClean="0"/>
              <a:t>Mēs</a:t>
            </a:r>
            <a:r>
              <a:rPr lang="lv-LV" sz="2600" dirty="0"/>
              <a:t> </a:t>
            </a:r>
            <a:r>
              <a:rPr lang="lv-LV" sz="2600" dirty="0" smtClean="0"/>
              <a:t>dzīv</a:t>
            </a:r>
            <a:r>
              <a:rPr lang="lv-LV" sz="2600" b="1" dirty="0" smtClean="0">
                <a:solidFill>
                  <a:srgbClr val="FF0000"/>
                </a:solidFill>
              </a:rPr>
              <a:t>o</a:t>
            </a:r>
            <a:r>
              <a:rPr lang="lv-LV" sz="2600" dirty="0" smtClean="0"/>
              <a:t>j</a:t>
            </a:r>
            <a:r>
              <a:rPr lang="lv-LV" sz="2600" dirty="0" smtClean="0">
                <a:solidFill>
                  <a:srgbClr val="00B050"/>
                </a:solidFill>
              </a:rPr>
              <a:t>am</a:t>
            </a:r>
            <a:r>
              <a:rPr lang="lv-LV" sz="2600" dirty="0" smtClean="0"/>
              <a:t>, strād</a:t>
            </a:r>
            <a:r>
              <a:rPr lang="lv-LV" sz="2600" dirty="0" smtClean="0">
                <a:solidFill>
                  <a:srgbClr val="FF0000"/>
                </a:solidFill>
              </a:rPr>
              <a:t>ā</a:t>
            </a:r>
            <a:r>
              <a:rPr lang="lv-LV" sz="2600" dirty="0" smtClean="0"/>
              <a:t>j</a:t>
            </a:r>
            <a:r>
              <a:rPr lang="lv-LV" sz="2600" dirty="0" smtClean="0">
                <a:solidFill>
                  <a:srgbClr val="00B050"/>
                </a:solidFill>
              </a:rPr>
              <a:t>am</a:t>
            </a:r>
            <a:r>
              <a:rPr lang="lv-LV" sz="2600" dirty="0" smtClean="0"/>
              <a:t>, stud</a:t>
            </a:r>
            <a:r>
              <a:rPr lang="lv-LV" sz="2600" dirty="0" smtClean="0">
                <a:solidFill>
                  <a:srgbClr val="FF0000"/>
                </a:solidFill>
              </a:rPr>
              <a:t>ē</a:t>
            </a:r>
            <a:r>
              <a:rPr lang="lv-LV" sz="2600" dirty="0" smtClean="0"/>
              <a:t>j</a:t>
            </a:r>
            <a:r>
              <a:rPr lang="lv-LV" sz="2600" dirty="0" smtClean="0">
                <a:solidFill>
                  <a:srgbClr val="00B050"/>
                </a:solidFill>
              </a:rPr>
              <a:t>am</a:t>
            </a:r>
          </a:p>
          <a:p>
            <a:pPr marL="45720" indent="0">
              <a:buNone/>
            </a:pPr>
            <a:r>
              <a:rPr lang="lv-LV" sz="2600" dirty="0" smtClean="0"/>
              <a:t>Jūs dzīv</a:t>
            </a:r>
            <a:r>
              <a:rPr lang="lv-LV" sz="2600" b="1" dirty="0" smtClean="0">
                <a:solidFill>
                  <a:srgbClr val="FF0000"/>
                </a:solidFill>
              </a:rPr>
              <a:t>o</a:t>
            </a:r>
            <a:r>
              <a:rPr lang="lv-LV" sz="2600" dirty="0" smtClean="0"/>
              <a:t>j</a:t>
            </a:r>
            <a:r>
              <a:rPr lang="lv-LV" sz="2600" dirty="0" smtClean="0">
                <a:solidFill>
                  <a:srgbClr val="00B050"/>
                </a:solidFill>
              </a:rPr>
              <a:t>at</a:t>
            </a:r>
            <a:r>
              <a:rPr lang="lv-LV" sz="2600" dirty="0" smtClean="0"/>
              <a:t>, strād</a:t>
            </a:r>
            <a:r>
              <a:rPr lang="lv-LV" sz="2600" dirty="0" smtClean="0">
                <a:solidFill>
                  <a:srgbClr val="FF0000"/>
                </a:solidFill>
              </a:rPr>
              <a:t>ā</a:t>
            </a:r>
            <a:r>
              <a:rPr lang="lv-LV" sz="2600" dirty="0" smtClean="0"/>
              <a:t>j</a:t>
            </a:r>
            <a:r>
              <a:rPr lang="lv-LV" sz="2600" dirty="0" smtClean="0">
                <a:solidFill>
                  <a:srgbClr val="00B050"/>
                </a:solidFill>
              </a:rPr>
              <a:t>at</a:t>
            </a:r>
            <a:r>
              <a:rPr lang="lv-LV" sz="2600" dirty="0" smtClean="0"/>
              <a:t>, stud</a:t>
            </a:r>
            <a:r>
              <a:rPr lang="lv-LV" sz="2600" dirty="0" smtClean="0">
                <a:solidFill>
                  <a:srgbClr val="FF0000"/>
                </a:solidFill>
              </a:rPr>
              <a:t>ē</a:t>
            </a:r>
            <a:r>
              <a:rPr lang="lv-LV" sz="2600" dirty="0" smtClean="0"/>
              <a:t>j</a:t>
            </a:r>
            <a:r>
              <a:rPr lang="lv-LV" sz="2600" dirty="0" smtClean="0">
                <a:solidFill>
                  <a:srgbClr val="00B050"/>
                </a:solidFill>
              </a:rPr>
              <a:t>at</a:t>
            </a:r>
          </a:p>
        </p:txBody>
      </p:sp>
      <p:sp>
        <p:nvSpPr>
          <p:cNvPr id="6" name="Right Brace 5"/>
          <p:cNvSpPr/>
          <p:nvPr/>
        </p:nvSpPr>
        <p:spPr>
          <a:xfrm>
            <a:off x="1447800" y="3276600"/>
            <a:ext cx="685800" cy="16764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2286000" y="3657600"/>
            <a:ext cx="35052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2600" dirty="0"/>
              <a:t>dzīv</a:t>
            </a:r>
            <a:r>
              <a:rPr lang="lv-LV" sz="2600" dirty="0">
                <a:solidFill>
                  <a:srgbClr val="FF0000"/>
                </a:solidFill>
              </a:rPr>
              <a:t>o</a:t>
            </a:r>
            <a:r>
              <a:rPr lang="lv-LV" sz="2600" dirty="0"/>
              <a:t>, strād</a:t>
            </a:r>
            <a:r>
              <a:rPr lang="lv-LV" sz="2600" dirty="0">
                <a:solidFill>
                  <a:srgbClr val="FF0000"/>
                </a:solidFill>
              </a:rPr>
              <a:t>ā</a:t>
            </a:r>
            <a:r>
              <a:rPr lang="lv-LV" sz="2600" dirty="0"/>
              <a:t>, stud</a:t>
            </a:r>
            <a:r>
              <a:rPr lang="lv-LV" sz="2600" dirty="0">
                <a:solidFill>
                  <a:srgbClr val="FF0000"/>
                </a:solidFill>
              </a:rPr>
              <a:t>ē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2620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8153400" cy="579120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endParaRPr lang="lv-LV" sz="2600" b="1" dirty="0" smtClean="0"/>
          </a:p>
          <a:p>
            <a:pPr marL="45720" indent="0">
              <a:buNone/>
            </a:pPr>
            <a:r>
              <a:rPr lang="lv-LV" sz="2600" b="1" dirty="0" smtClean="0"/>
              <a:t>Mēs _______________ Valmierā.</a:t>
            </a:r>
          </a:p>
          <a:p>
            <a:pPr marL="45720" indent="0">
              <a:buNone/>
            </a:pPr>
            <a:r>
              <a:rPr lang="lv-LV" sz="2600" b="1" dirty="0" smtClean="0"/>
              <a:t>Vai tu _______________ Apē?</a:t>
            </a:r>
          </a:p>
          <a:p>
            <a:pPr marL="45720" indent="0">
              <a:buNone/>
            </a:pPr>
            <a:r>
              <a:rPr lang="lv-LV" sz="2600" b="1" dirty="0" smtClean="0"/>
              <a:t>Vai jūs _______________ Ventspilī?</a:t>
            </a:r>
          </a:p>
          <a:p>
            <a:pPr marL="45720" indent="0">
              <a:buNone/>
            </a:pPr>
            <a:r>
              <a:rPr lang="lv-LV" sz="2600" b="1" dirty="0" smtClean="0"/>
              <a:t>Vai viņš _______________ Ogrē?</a:t>
            </a:r>
          </a:p>
          <a:p>
            <a:pPr marL="45720" indent="0">
              <a:buNone/>
            </a:pPr>
            <a:r>
              <a:rPr lang="lv-LV" sz="2600" b="1" dirty="0" smtClean="0"/>
              <a:t>Kur jūs </a:t>
            </a:r>
            <a:r>
              <a:rPr lang="lv-LV" sz="2800" b="1" dirty="0" smtClean="0"/>
              <a:t>_______________ ?</a:t>
            </a:r>
          </a:p>
          <a:p>
            <a:pPr marL="45720" indent="0">
              <a:buNone/>
            </a:pPr>
            <a:r>
              <a:rPr lang="lv-LV" sz="2800" b="1" dirty="0" smtClean="0"/>
              <a:t>Laima Kalna _______________ Saldū.</a:t>
            </a:r>
          </a:p>
          <a:p>
            <a:pPr marL="45720" indent="0">
              <a:buNone/>
            </a:pPr>
            <a:r>
              <a:rPr lang="lv-LV" sz="2800" b="1" dirty="0" smtClean="0"/>
              <a:t>Vai jūs _______________ Alūksnē?</a:t>
            </a:r>
          </a:p>
          <a:p>
            <a:pPr marL="45720" indent="0">
              <a:buNone/>
            </a:pPr>
            <a:r>
              <a:rPr lang="lv-LV" sz="2800" b="1" dirty="0" smtClean="0"/>
              <a:t>Es _______________ Rīgā.</a:t>
            </a:r>
          </a:p>
          <a:p>
            <a:pPr marL="45720" indent="0">
              <a:buNone/>
            </a:pPr>
            <a:r>
              <a:rPr lang="lv-LV" sz="2800" b="1" dirty="0" smtClean="0"/>
              <a:t>Mēs _______________ Purvciemā.</a:t>
            </a:r>
            <a:endParaRPr lang="en-US" sz="2600" b="1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508400" y="457200"/>
            <a:ext cx="8218741" cy="87794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lv-LV" sz="2400" i="1" dirty="0" smtClean="0"/>
              <a:t>Raksti darbības vārdu „dzīvot” nepieciešamajā formā!</a:t>
            </a:r>
            <a:endParaRPr lang="lv-LV" sz="2400" dirty="0"/>
          </a:p>
        </p:txBody>
      </p:sp>
    </p:spTree>
    <p:extLst>
      <p:ext uri="{BB962C8B-B14F-4D97-AF65-F5344CB8AC3E}">
        <p14:creationId xmlns:p14="http://schemas.microsoft.com/office/powerpoint/2010/main" val="175218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6411051"/>
            <a:ext cx="8097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Sk. arī: </a:t>
            </a: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https://elaipa.lv/materials/A1/8F13BA39-6A41-355E-2B00-9F4BE76F6425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829" y="304800"/>
            <a:ext cx="79248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02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1541" y="6324600"/>
            <a:ext cx="8686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dirty="0" smtClean="0"/>
              <a:t>Sk. arī: </a:t>
            </a: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https://elaipa.lv/materials/A1/D8E88618-9A9C-75D0-5BCE-6F8216519E35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62629" y="304800"/>
            <a:ext cx="8218741" cy="87794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lv-LV" sz="2400" i="1" dirty="0" smtClean="0"/>
              <a:t>Lieto darbības vārdus „dzīvot, strādāt” nepieciešamajā formā!</a:t>
            </a:r>
            <a:endParaRPr lang="lv-LV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51191"/>
            <a:ext cx="7609840" cy="487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54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6488668"/>
            <a:ext cx="960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Sk. arī: </a:t>
            </a: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https://elaipa.lv/materials/A1/0962C2FB-88C9-840C-8A03-A4C3077E0D96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" y="740777"/>
            <a:ext cx="8610600" cy="5747891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533400" y="152400"/>
            <a:ext cx="8218741" cy="87794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lv-LV" sz="2400" i="1" dirty="0" smtClean="0"/>
              <a:t>Lieto darbības </a:t>
            </a:r>
            <a:r>
              <a:rPr lang="lv-LV" sz="2400" i="1" dirty="0" smtClean="0"/>
              <a:t>vārdu „runāt” </a:t>
            </a:r>
            <a:r>
              <a:rPr lang="lv-LV" sz="2400" i="1" dirty="0" smtClean="0"/>
              <a:t>nepieciešamajā formā!</a:t>
            </a:r>
            <a:endParaRPr lang="lv-LV" sz="2400" dirty="0"/>
          </a:p>
        </p:txBody>
      </p:sp>
    </p:spTree>
    <p:extLst>
      <p:ext uri="{BB962C8B-B14F-4D97-AF65-F5344CB8AC3E}">
        <p14:creationId xmlns:p14="http://schemas.microsoft.com/office/powerpoint/2010/main" val="309838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6411051"/>
            <a:ext cx="8071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Sk. arī: </a:t>
            </a:r>
            <a:r>
              <a:rPr lang="lv-LV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https://elaipa.lv/materials/A1/971E4B79-8350-7F39-12B3-CD00983F1F4E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04800"/>
            <a:ext cx="7842839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906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848600" cy="12192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Darbības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vārdu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strādāt, dzīvot, studēt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locīšana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pagātnē.</a:t>
            </a:r>
            <a:r>
              <a:rPr lang="lv-LV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v-LV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Declension of Verbs </a:t>
            </a:r>
            <a:r>
              <a:rPr lang="lv-LV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strādāt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‘to </a:t>
            </a:r>
            <a:r>
              <a:rPr lang="lv-LV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lv-LV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dzīvot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lv-LV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lv-LV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live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lv-LV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studēt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lv-LV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lv-LV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 in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lv-LV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Past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Tense</a:t>
            </a:r>
            <a:endParaRPr lang="lv-LV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09600" y="1295400"/>
            <a:ext cx="8001000" cy="5181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lv-LV" sz="2600" dirty="0"/>
              <a:t> </a:t>
            </a:r>
            <a:r>
              <a:rPr lang="lv-LV" sz="2600" dirty="0" smtClean="0"/>
              <a:t>                               Vakar</a:t>
            </a:r>
          </a:p>
          <a:p>
            <a:pPr marL="45720" indent="0">
              <a:buNone/>
            </a:pPr>
            <a:r>
              <a:rPr lang="lv-LV" sz="2600" dirty="0" smtClean="0"/>
              <a:t>Es dzīv</a:t>
            </a:r>
            <a:r>
              <a:rPr lang="lv-LV" sz="2600" b="1" dirty="0" smtClean="0">
                <a:solidFill>
                  <a:srgbClr val="FF0000"/>
                </a:solidFill>
              </a:rPr>
              <a:t>o</a:t>
            </a:r>
            <a:r>
              <a:rPr lang="lv-LV" sz="2600" dirty="0" smtClean="0"/>
              <a:t>j</a:t>
            </a:r>
            <a:r>
              <a:rPr lang="lv-LV" sz="2600" b="1" dirty="0" smtClean="0">
                <a:solidFill>
                  <a:srgbClr val="00B050"/>
                </a:solidFill>
              </a:rPr>
              <a:t>u</a:t>
            </a:r>
            <a:r>
              <a:rPr lang="lv-LV" sz="2600" dirty="0" smtClean="0"/>
              <a:t>, strād</a:t>
            </a:r>
            <a:r>
              <a:rPr lang="lv-LV" sz="2600" dirty="0" smtClean="0">
                <a:solidFill>
                  <a:srgbClr val="FF0000"/>
                </a:solidFill>
              </a:rPr>
              <a:t>ā</a:t>
            </a:r>
            <a:r>
              <a:rPr lang="lv-LV" sz="2600" dirty="0" smtClean="0"/>
              <a:t>j</a:t>
            </a:r>
            <a:r>
              <a:rPr lang="lv-LV" sz="2600" b="1" dirty="0" smtClean="0">
                <a:solidFill>
                  <a:srgbClr val="00B050"/>
                </a:solidFill>
              </a:rPr>
              <a:t>u</a:t>
            </a:r>
            <a:r>
              <a:rPr lang="lv-LV" sz="2600" dirty="0" smtClean="0"/>
              <a:t>, stud</a:t>
            </a:r>
            <a:r>
              <a:rPr lang="lv-LV" sz="2600" dirty="0" smtClean="0">
                <a:solidFill>
                  <a:srgbClr val="FF0000"/>
                </a:solidFill>
              </a:rPr>
              <a:t>ē</a:t>
            </a:r>
            <a:r>
              <a:rPr lang="lv-LV" sz="2600" dirty="0" smtClean="0"/>
              <a:t>j</a:t>
            </a:r>
            <a:r>
              <a:rPr lang="lv-LV" sz="2600" b="1" dirty="0" smtClean="0">
                <a:solidFill>
                  <a:srgbClr val="00B050"/>
                </a:solidFill>
              </a:rPr>
              <a:t>u</a:t>
            </a:r>
            <a:r>
              <a:rPr lang="lv-LV" sz="2600" dirty="0" smtClean="0"/>
              <a:t> </a:t>
            </a:r>
            <a:r>
              <a:rPr lang="lv-LV" sz="2600" dirty="0" smtClean="0"/>
              <a:t>(kur?) centr</a:t>
            </a:r>
            <a:r>
              <a:rPr lang="lv-LV" sz="2600" dirty="0" smtClean="0">
                <a:solidFill>
                  <a:srgbClr val="0070C0"/>
                </a:solidFill>
              </a:rPr>
              <a:t>ā.</a:t>
            </a:r>
            <a:r>
              <a:rPr lang="lv-LV" sz="2600" dirty="0" smtClean="0"/>
              <a:t> </a:t>
            </a:r>
          </a:p>
          <a:p>
            <a:pPr marL="45720" indent="0">
              <a:buNone/>
            </a:pPr>
            <a:r>
              <a:rPr lang="lv-LV" sz="2600" dirty="0" smtClean="0"/>
              <a:t>(Kas? — centrs.)</a:t>
            </a:r>
            <a:endParaRPr lang="lv-LV" sz="2600" dirty="0" smtClean="0"/>
          </a:p>
          <a:p>
            <a:pPr marL="45720" indent="0">
              <a:buNone/>
            </a:pPr>
            <a:r>
              <a:rPr lang="lv-LV" sz="2600" dirty="0" smtClean="0"/>
              <a:t>Tu dzīv</a:t>
            </a:r>
            <a:r>
              <a:rPr lang="lv-LV" sz="2600" b="1" dirty="0" smtClean="0">
                <a:solidFill>
                  <a:srgbClr val="FF0000"/>
                </a:solidFill>
              </a:rPr>
              <a:t>o</a:t>
            </a:r>
            <a:r>
              <a:rPr lang="lv-LV" sz="2600" dirty="0" smtClean="0"/>
              <a:t>j</a:t>
            </a:r>
            <a:r>
              <a:rPr lang="lv-LV" sz="2600" b="1" dirty="0" smtClean="0">
                <a:solidFill>
                  <a:srgbClr val="00B050"/>
                </a:solidFill>
              </a:rPr>
              <a:t>i</a:t>
            </a:r>
            <a:r>
              <a:rPr lang="lv-LV" sz="2600" dirty="0" smtClean="0"/>
              <a:t>, strād</a:t>
            </a:r>
            <a:r>
              <a:rPr lang="lv-LV" sz="2600" dirty="0" smtClean="0">
                <a:solidFill>
                  <a:srgbClr val="FF0000"/>
                </a:solidFill>
              </a:rPr>
              <a:t>ā</a:t>
            </a:r>
            <a:r>
              <a:rPr lang="lv-LV" sz="2600" dirty="0" smtClean="0"/>
              <a:t>j</a:t>
            </a:r>
            <a:r>
              <a:rPr lang="lv-LV" sz="2600" b="1" dirty="0" smtClean="0">
                <a:solidFill>
                  <a:srgbClr val="00B050"/>
                </a:solidFill>
              </a:rPr>
              <a:t>i</a:t>
            </a:r>
            <a:r>
              <a:rPr lang="lv-LV" sz="2600" dirty="0" smtClean="0"/>
              <a:t>, stud</a:t>
            </a:r>
            <a:r>
              <a:rPr lang="lv-LV" sz="2600" dirty="0" smtClean="0">
                <a:solidFill>
                  <a:srgbClr val="FF0000"/>
                </a:solidFill>
              </a:rPr>
              <a:t>ē</a:t>
            </a:r>
            <a:r>
              <a:rPr lang="lv-LV" sz="2600" dirty="0" smtClean="0"/>
              <a:t>j</a:t>
            </a:r>
            <a:r>
              <a:rPr lang="lv-LV" sz="2600" b="1" dirty="0" smtClean="0">
                <a:solidFill>
                  <a:srgbClr val="00B050"/>
                </a:solidFill>
              </a:rPr>
              <a:t>i</a:t>
            </a:r>
            <a:r>
              <a:rPr lang="lv-LV" sz="2600" dirty="0" smtClean="0"/>
              <a:t> </a:t>
            </a:r>
          </a:p>
          <a:p>
            <a:pPr marL="45720" indent="0">
              <a:buNone/>
            </a:pPr>
            <a:r>
              <a:rPr lang="lv-LV" sz="2600" dirty="0" smtClean="0"/>
              <a:t>Viņš</a:t>
            </a:r>
          </a:p>
          <a:p>
            <a:pPr marL="45720" indent="0">
              <a:buNone/>
            </a:pPr>
            <a:r>
              <a:rPr lang="lv-LV" sz="2600" dirty="0" smtClean="0"/>
              <a:t>Viņa</a:t>
            </a:r>
          </a:p>
          <a:p>
            <a:pPr marL="45720" indent="0">
              <a:buNone/>
            </a:pPr>
            <a:r>
              <a:rPr lang="lv-LV" sz="2600" dirty="0" smtClean="0"/>
              <a:t>Viņi </a:t>
            </a:r>
          </a:p>
          <a:p>
            <a:pPr marL="45720" indent="0">
              <a:buNone/>
            </a:pPr>
            <a:r>
              <a:rPr lang="lv-LV" sz="2600" dirty="0"/>
              <a:t>V</a:t>
            </a:r>
            <a:r>
              <a:rPr lang="lv-LV" sz="2600" dirty="0" smtClean="0"/>
              <a:t>iņas   </a:t>
            </a:r>
          </a:p>
          <a:p>
            <a:pPr marL="45720" indent="0">
              <a:buNone/>
            </a:pPr>
            <a:r>
              <a:rPr lang="lv-LV" sz="2600" dirty="0" smtClean="0"/>
              <a:t>Mēs</a:t>
            </a:r>
            <a:r>
              <a:rPr lang="lv-LV" sz="2600" dirty="0"/>
              <a:t> </a:t>
            </a:r>
            <a:r>
              <a:rPr lang="lv-LV" sz="2600" dirty="0" smtClean="0"/>
              <a:t>dzīv</a:t>
            </a:r>
            <a:r>
              <a:rPr lang="lv-LV" sz="2600" b="1" dirty="0" smtClean="0">
                <a:solidFill>
                  <a:srgbClr val="FF0000"/>
                </a:solidFill>
              </a:rPr>
              <a:t>o</a:t>
            </a:r>
            <a:r>
              <a:rPr lang="lv-LV" sz="2600" dirty="0" smtClean="0"/>
              <a:t>j</a:t>
            </a:r>
            <a:r>
              <a:rPr lang="lv-LV" sz="2600" b="1" dirty="0">
                <a:solidFill>
                  <a:srgbClr val="00B050"/>
                </a:solidFill>
              </a:rPr>
              <a:t>ā</a:t>
            </a:r>
            <a:r>
              <a:rPr lang="lv-LV" sz="2600" b="1" dirty="0" smtClean="0">
                <a:solidFill>
                  <a:srgbClr val="00B050"/>
                </a:solidFill>
              </a:rPr>
              <a:t>m</a:t>
            </a:r>
            <a:r>
              <a:rPr lang="lv-LV" sz="2600" dirty="0" smtClean="0"/>
              <a:t>, strād</a:t>
            </a:r>
            <a:r>
              <a:rPr lang="lv-LV" sz="2600" dirty="0" smtClean="0">
                <a:solidFill>
                  <a:srgbClr val="FF0000"/>
                </a:solidFill>
              </a:rPr>
              <a:t>ā</a:t>
            </a:r>
            <a:r>
              <a:rPr lang="lv-LV" sz="2600" dirty="0" smtClean="0"/>
              <a:t>j</a:t>
            </a:r>
            <a:r>
              <a:rPr lang="lv-LV" sz="2600" b="1" dirty="0">
                <a:solidFill>
                  <a:srgbClr val="00B050"/>
                </a:solidFill>
              </a:rPr>
              <a:t>ā</a:t>
            </a:r>
            <a:r>
              <a:rPr lang="lv-LV" sz="2600" b="1" dirty="0" smtClean="0">
                <a:solidFill>
                  <a:srgbClr val="00B050"/>
                </a:solidFill>
              </a:rPr>
              <a:t>m</a:t>
            </a:r>
            <a:r>
              <a:rPr lang="lv-LV" sz="2600" dirty="0" smtClean="0"/>
              <a:t>, stud</a:t>
            </a:r>
            <a:r>
              <a:rPr lang="lv-LV" sz="2600" dirty="0" smtClean="0">
                <a:solidFill>
                  <a:srgbClr val="FF0000"/>
                </a:solidFill>
              </a:rPr>
              <a:t>ē</a:t>
            </a:r>
            <a:r>
              <a:rPr lang="lv-LV" sz="2600" dirty="0" smtClean="0"/>
              <a:t>j</a:t>
            </a:r>
            <a:r>
              <a:rPr lang="lv-LV" sz="2600" b="1" dirty="0">
                <a:solidFill>
                  <a:srgbClr val="00B050"/>
                </a:solidFill>
              </a:rPr>
              <a:t>ā</a:t>
            </a:r>
            <a:r>
              <a:rPr lang="lv-LV" sz="2600" b="1" dirty="0" smtClean="0">
                <a:solidFill>
                  <a:srgbClr val="00B050"/>
                </a:solidFill>
              </a:rPr>
              <a:t>m</a:t>
            </a:r>
            <a:r>
              <a:rPr lang="lv-LV" sz="2600" dirty="0" smtClean="0"/>
              <a:t> </a:t>
            </a:r>
          </a:p>
          <a:p>
            <a:pPr marL="45720" indent="0">
              <a:buNone/>
            </a:pPr>
            <a:r>
              <a:rPr lang="lv-LV" sz="2600" dirty="0"/>
              <a:t>Jūs </a:t>
            </a:r>
            <a:r>
              <a:rPr lang="lv-LV" sz="2600" dirty="0" smtClean="0"/>
              <a:t>dzīv</a:t>
            </a:r>
            <a:r>
              <a:rPr lang="lv-LV" sz="2600" b="1" dirty="0" smtClean="0">
                <a:solidFill>
                  <a:srgbClr val="FF0000"/>
                </a:solidFill>
              </a:rPr>
              <a:t>o</a:t>
            </a:r>
            <a:r>
              <a:rPr lang="lv-LV" sz="2600" dirty="0" smtClean="0"/>
              <a:t>j</a:t>
            </a:r>
            <a:r>
              <a:rPr lang="lv-LV" sz="2600" b="1" dirty="0">
                <a:solidFill>
                  <a:srgbClr val="00B050"/>
                </a:solidFill>
              </a:rPr>
              <a:t>ā</a:t>
            </a:r>
            <a:r>
              <a:rPr lang="lv-LV" sz="2600" b="1" dirty="0" smtClean="0">
                <a:solidFill>
                  <a:srgbClr val="00B050"/>
                </a:solidFill>
              </a:rPr>
              <a:t>t</a:t>
            </a:r>
            <a:r>
              <a:rPr lang="lv-LV" sz="2600" dirty="0" smtClean="0"/>
              <a:t>, strād</a:t>
            </a:r>
            <a:r>
              <a:rPr lang="lv-LV" sz="2600" dirty="0" smtClean="0">
                <a:solidFill>
                  <a:srgbClr val="FF0000"/>
                </a:solidFill>
              </a:rPr>
              <a:t>ā</a:t>
            </a:r>
            <a:r>
              <a:rPr lang="lv-LV" sz="2600" dirty="0" smtClean="0"/>
              <a:t>j</a:t>
            </a:r>
            <a:r>
              <a:rPr lang="lv-LV" sz="2600" b="1" dirty="0" smtClean="0">
                <a:solidFill>
                  <a:srgbClr val="00B050"/>
                </a:solidFill>
              </a:rPr>
              <a:t>āt</a:t>
            </a:r>
            <a:r>
              <a:rPr lang="lv-LV" sz="2600" dirty="0" smtClean="0"/>
              <a:t>, stud</a:t>
            </a:r>
            <a:r>
              <a:rPr lang="lv-LV" sz="2600" dirty="0" smtClean="0">
                <a:solidFill>
                  <a:srgbClr val="FF0000"/>
                </a:solidFill>
              </a:rPr>
              <a:t>ē</a:t>
            </a:r>
            <a:r>
              <a:rPr lang="lv-LV" sz="2600" dirty="0" smtClean="0"/>
              <a:t>j</a:t>
            </a:r>
            <a:r>
              <a:rPr lang="lv-LV" sz="2600" b="1" dirty="0">
                <a:solidFill>
                  <a:srgbClr val="00B050"/>
                </a:solidFill>
              </a:rPr>
              <a:t>āt</a:t>
            </a:r>
            <a:r>
              <a:rPr lang="lv-LV" sz="2600" dirty="0" smtClean="0"/>
              <a:t> </a:t>
            </a:r>
            <a:endParaRPr lang="lv-LV" sz="2600" dirty="0"/>
          </a:p>
        </p:txBody>
      </p:sp>
      <p:sp>
        <p:nvSpPr>
          <p:cNvPr id="6" name="Right Brace 5"/>
          <p:cNvSpPr/>
          <p:nvPr/>
        </p:nvSpPr>
        <p:spPr>
          <a:xfrm>
            <a:off x="1828800" y="3581400"/>
            <a:ext cx="685800" cy="16764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2895600" y="3881718"/>
            <a:ext cx="44196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2600" dirty="0" smtClean="0"/>
              <a:t>dzīv</a:t>
            </a:r>
            <a:r>
              <a:rPr lang="lv-LV" sz="2600" b="1" dirty="0" smtClean="0">
                <a:solidFill>
                  <a:srgbClr val="FF0000"/>
                </a:solidFill>
              </a:rPr>
              <a:t>o</a:t>
            </a:r>
            <a:r>
              <a:rPr lang="lv-LV" sz="2600" dirty="0" smtClean="0"/>
              <a:t>j</a:t>
            </a:r>
            <a:r>
              <a:rPr lang="lv-LV" sz="2600" b="1" dirty="0" smtClean="0">
                <a:solidFill>
                  <a:srgbClr val="00B050"/>
                </a:solidFill>
              </a:rPr>
              <a:t>a</a:t>
            </a:r>
            <a:r>
              <a:rPr lang="lv-LV" sz="2600" dirty="0" smtClean="0"/>
              <a:t>, strād</a:t>
            </a:r>
            <a:r>
              <a:rPr lang="lv-LV" sz="2600" dirty="0" smtClean="0">
                <a:solidFill>
                  <a:srgbClr val="FF0000"/>
                </a:solidFill>
              </a:rPr>
              <a:t>ā</a:t>
            </a:r>
            <a:r>
              <a:rPr lang="lv-LV" sz="2600" dirty="0" smtClean="0"/>
              <a:t>j</a:t>
            </a:r>
            <a:r>
              <a:rPr lang="lv-LV" sz="2600" b="1" dirty="0" smtClean="0">
                <a:solidFill>
                  <a:srgbClr val="00B050"/>
                </a:solidFill>
              </a:rPr>
              <a:t>a</a:t>
            </a:r>
            <a:r>
              <a:rPr lang="lv-LV" sz="2600" dirty="0" smtClean="0"/>
              <a:t>, stud</a:t>
            </a:r>
            <a:r>
              <a:rPr lang="lv-LV" sz="2600" dirty="0" smtClean="0">
                <a:solidFill>
                  <a:srgbClr val="FF0000"/>
                </a:solidFill>
              </a:rPr>
              <a:t>ē</a:t>
            </a:r>
            <a:r>
              <a:rPr lang="lv-LV" sz="2600" dirty="0" smtClean="0"/>
              <a:t>j</a:t>
            </a:r>
            <a:r>
              <a:rPr lang="lv-LV" sz="2600" b="1" dirty="0" smtClean="0">
                <a:solidFill>
                  <a:srgbClr val="00B050"/>
                </a:solidFill>
              </a:rPr>
              <a:t>a</a:t>
            </a:r>
            <a:endParaRPr lang="en-US" sz="2600" b="1" dirty="0"/>
          </a:p>
        </p:txBody>
      </p:sp>
    </p:spTree>
    <p:extLst>
      <p:ext uri="{BB962C8B-B14F-4D97-AF65-F5344CB8AC3E}">
        <p14:creationId xmlns:p14="http://schemas.microsoft.com/office/powerpoint/2010/main" val="246036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95300" y="1524000"/>
            <a:ext cx="8153400" cy="511048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lv-LV" sz="2600" b="1" dirty="0" smtClean="0"/>
              <a:t>Mēs </a:t>
            </a:r>
            <a:r>
              <a:rPr lang="lv-LV" sz="2600" b="1" dirty="0" smtClean="0"/>
              <a:t>agrāk _______________ Valmierā.</a:t>
            </a:r>
          </a:p>
          <a:p>
            <a:pPr marL="45720" indent="0">
              <a:buNone/>
            </a:pPr>
            <a:r>
              <a:rPr lang="lv-LV" sz="2600" b="1" dirty="0" smtClean="0"/>
              <a:t>Vai tu agrāk _______________ Apē?</a:t>
            </a:r>
          </a:p>
          <a:p>
            <a:pPr marL="45720" indent="0">
              <a:buNone/>
            </a:pPr>
            <a:r>
              <a:rPr lang="lv-LV" sz="2600" b="1" dirty="0" smtClean="0"/>
              <a:t>Vai jūs agrāk _______________ Ventspilī?</a:t>
            </a:r>
          </a:p>
          <a:p>
            <a:pPr marL="45720" indent="0">
              <a:buNone/>
            </a:pPr>
            <a:r>
              <a:rPr lang="lv-LV" sz="2600" b="1" dirty="0" smtClean="0"/>
              <a:t>Vai viņš pērn _______________ Ogrē?</a:t>
            </a:r>
          </a:p>
          <a:p>
            <a:pPr marL="45720" indent="0">
              <a:buNone/>
            </a:pPr>
            <a:r>
              <a:rPr lang="lv-LV" sz="2600" b="1" dirty="0" smtClean="0"/>
              <a:t>Kur jūs pērn vasarā </a:t>
            </a:r>
            <a:r>
              <a:rPr lang="lv-LV" sz="2800" b="1" dirty="0" smtClean="0"/>
              <a:t>_______________ ?</a:t>
            </a:r>
          </a:p>
          <a:p>
            <a:pPr marL="45720" indent="0">
              <a:buNone/>
            </a:pPr>
            <a:r>
              <a:rPr lang="lv-LV" sz="2800" b="1" dirty="0" smtClean="0"/>
              <a:t>Laima Kalna kādreiz _______________ Saldū.</a:t>
            </a:r>
          </a:p>
          <a:p>
            <a:pPr marL="45720" indent="0">
              <a:buNone/>
            </a:pPr>
            <a:r>
              <a:rPr lang="lv-LV" sz="2800" b="1" dirty="0" smtClean="0"/>
              <a:t>Vai jūs kādreiz _______________ Alūksnē?</a:t>
            </a:r>
          </a:p>
          <a:p>
            <a:pPr marL="45720" indent="0">
              <a:buNone/>
            </a:pPr>
            <a:r>
              <a:rPr lang="lv-LV" sz="2800" b="1" dirty="0" smtClean="0"/>
              <a:t>Es agrāk _______________ Rīgā.</a:t>
            </a:r>
          </a:p>
          <a:p>
            <a:pPr marL="45720" indent="0">
              <a:buNone/>
            </a:pPr>
            <a:r>
              <a:rPr lang="lv-LV" sz="2800" b="1" dirty="0" smtClean="0"/>
              <a:t>Mēs kādreiz _______________ Purvciemā.</a:t>
            </a:r>
            <a:endParaRPr lang="en-US" sz="2600" b="1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09600" y="381000"/>
            <a:ext cx="8218741" cy="87794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lv-LV" sz="2400" i="1" dirty="0" smtClean="0"/>
              <a:t>Raksti darbības vārdu </a:t>
            </a:r>
            <a:r>
              <a:rPr lang="lv-LV" sz="2400" i="1" dirty="0" smtClean="0"/>
              <a:t>„strādāt” </a:t>
            </a:r>
            <a:r>
              <a:rPr lang="lv-LV" sz="2400" i="1" dirty="0" smtClean="0"/>
              <a:t>nepieciešamajā formā!</a:t>
            </a:r>
            <a:endParaRPr lang="lv-LV" sz="2400" dirty="0"/>
          </a:p>
        </p:txBody>
      </p:sp>
    </p:spTree>
    <p:extLst>
      <p:ext uri="{BB962C8B-B14F-4D97-AF65-F5344CB8AC3E}">
        <p14:creationId xmlns:p14="http://schemas.microsoft.com/office/powerpoint/2010/main" val="189941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848600" cy="1219200"/>
          </a:xfrm>
        </p:spPr>
        <p:txBody>
          <a:bodyPr/>
          <a:lstStyle/>
          <a:p>
            <a:pPr marL="0" indent="0" algn="ctr">
              <a:buNone/>
            </a:pP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Darbības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vārdu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strādāt, dzīvot, studēt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locīšana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v-LV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nākotnē.</a:t>
            </a:r>
            <a:r>
              <a:rPr lang="lv-LV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v-LV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Declension of Verbs </a:t>
            </a:r>
            <a:r>
              <a:rPr lang="lv-LV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strādāt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‘to </a:t>
            </a:r>
            <a:r>
              <a:rPr lang="lv-LV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lv-LV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dzīvot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lv-LV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lv-LV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live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lv-LV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studēt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lv-LV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lang="lv-LV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study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 in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lv-LV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Future</a:t>
            </a:r>
            <a:r>
              <a:rPr lang="lv-LV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Tense</a:t>
            </a:r>
            <a:endParaRPr lang="lv-LV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533400" y="1402080"/>
            <a:ext cx="8305800" cy="50292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lv-LV" sz="2600" dirty="0"/>
              <a:t> </a:t>
            </a:r>
            <a:r>
              <a:rPr lang="lv-LV" sz="2600" dirty="0" smtClean="0"/>
              <a:t>                               Rīt</a:t>
            </a:r>
          </a:p>
          <a:p>
            <a:pPr marL="45720" indent="0">
              <a:buNone/>
            </a:pPr>
            <a:r>
              <a:rPr lang="lv-LV" sz="2600" dirty="0" smtClean="0"/>
              <a:t>Es dzīv</a:t>
            </a:r>
            <a:r>
              <a:rPr lang="lv-LV" sz="2600" b="1" dirty="0" smtClean="0">
                <a:solidFill>
                  <a:srgbClr val="FF0000"/>
                </a:solidFill>
              </a:rPr>
              <a:t>o</a:t>
            </a:r>
            <a:r>
              <a:rPr lang="lv-LV" sz="2600" b="1" dirty="0">
                <a:solidFill>
                  <a:srgbClr val="7030A0"/>
                </a:solidFill>
              </a:rPr>
              <a:t>š</a:t>
            </a:r>
            <a:r>
              <a:rPr lang="lv-LV" sz="2600" b="1" dirty="0" smtClean="0">
                <a:solidFill>
                  <a:srgbClr val="00B050"/>
                </a:solidFill>
              </a:rPr>
              <a:t>u</a:t>
            </a:r>
            <a:r>
              <a:rPr lang="lv-LV" sz="2600" dirty="0" smtClean="0"/>
              <a:t>, strād</a:t>
            </a:r>
            <a:r>
              <a:rPr lang="lv-LV" sz="2600" dirty="0" smtClean="0">
                <a:solidFill>
                  <a:srgbClr val="FF0000"/>
                </a:solidFill>
              </a:rPr>
              <a:t>ā</a:t>
            </a:r>
            <a:r>
              <a:rPr lang="lv-LV" sz="2600" b="1" dirty="0">
                <a:solidFill>
                  <a:srgbClr val="7030A0"/>
                </a:solidFill>
              </a:rPr>
              <a:t>š</a:t>
            </a:r>
            <a:r>
              <a:rPr lang="lv-LV" sz="2600" b="1" dirty="0" smtClean="0">
                <a:solidFill>
                  <a:srgbClr val="00B050"/>
                </a:solidFill>
              </a:rPr>
              <a:t>u</a:t>
            </a:r>
            <a:r>
              <a:rPr lang="lv-LV" sz="2600" dirty="0" smtClean="0"/>
              <a:t>, stud</a:t>
            </a:r>
            <a:r>
              <a:rPr lang="lv-LV" sz="2600" dirty="0" smtClean="0">
                <a:solidFill>
                  <a:srgbClr val="FF0000"/>
                </a:solidFill>
              </a:rPr>
              <a:t>ē</a:t>
            </a:r>
            <a:r>
              <a:rPr lang="lv-LV" sz="2600" b="1" dirty="0">
                <a:solidFill>
                  <a:srgbClr val="7030A0"/>
                </a:solidFill>
              </a:rPr>
              <a:t>š</a:t>
            </a:r>
            <a:r>
              <a:rPr lang="lv-LV" sz="2600" b="1" dirty="0" smtClean="0">
                <a:solidFill>
                  <a:srgbClr val="00B050"/>
                </a:solidFill>
              </a:rPr>
              <a:t>u</a:t>
            </a:r>
            <a:r>
              <a:rPr lang="lv-LV" sz="2600" dirty="0" smtClean="0"/>
              <a:t> </a:t>
            </a:r>
            <a:r>
              <a:rPr lang="lv-LV" sz="2600" dirty="0" smtClean="0"/>
              <a:t>(kur?) centr</a:t>
            </a:r>
            <a:r>
              <a:rPr lang="lv-LV" sz="2600" dirty="0" smtClean="0">
                <a:solidFill>
                  <a:srgbClr val="0070C0"/>
                </a:solidFill>
              </a:rPr>
              <a:t>ā.</a:t>
            </a:r>
            <a:r>
              <a:rPr lang="lv-LV" sz="2600" dirty="0" smtClean="0"/>
              <a:t> </a:t>
            </a:r>
            <a:endParaRPr lang="lv-LV" sz="2600" dirty="0" smtClean="0"/>
          </a:p>
          <a:p>
            <a:pPr marL="45720" indent="0">
              <a:buNone/>
            </a:pPr>
            <a:r>
              <a:rPr lang="lv-LV" sz="2600" dirty="0" smtClean="0"/>
              <a:t>Tu dzīv</a:t>
            </a:r>
            <a:r>
              <a:rPr lang="lv-LV" sz="2600" b="1" dirty="0" smtClean="0">
                <a:solidFill>
                  <a:srgbClr val="FF0000"/>
                </a:solidFill>
              </a:rPr>
              <a:t>o</a:t>
            </a:r>
            <a:r>
              <a:rPr lang="lv-LV" sz="2600" b="1" dirty="0" smtClean="0">
                <a:solidFill>
                  <a:srgbClr val="7030A0"/>
                </a:solidFill>
              </a:rPr>
              <a:t>s</a:t>
            </a:r>
            <a:r>
              <a:rPr lang="lv-LV" sz="2600" b="1" dirty="0" smtClean="0">
                <a:solidFill>
                  <a:srgbClr val="00B050"/>
                </a:solidFill>
              </a:rPr>
              <a:t>i</a:t>
            </a:r>
            <a:r>
              <a:rPr lang="lv-LV" sz="2600" dirty="0" smtClean="0"/>
              <a:t>, strād</a:t>
            </a:r>
            <a:r>
              <a:rPr lang="lv-LV" sz="2600" dirty="0" smtClean="0">
                <a:solidFill>
                  <a:srgbClr val="FF0000"/>
                </a:solidFill>
              </a:rPr>
              <a:t>ā</a:t>
            </a:r>
            <a:r>
              <a:rPr lang="lv-LV" sz="2600" b="1" dirty="0">
                <a:solidFill>
                  <a:srgbClr val="7030A0"/>
                </a:solidFill>
              </a:rPr>
              <a:t>s</a:t>
            </a:r>
            <a:r>
              <a:rPr lang="lv-LV" sz="2600" b="1" dirty="0" smtClean="0">
                <a:solidFill>
                  <a:srgbClr val="00B050"/>
                </a:solidFill>
              </a:rPr>
              <a:t>i</a:t>
            </a:r>
            <a:r>
              <a:rPr lang="lv-LV" sz="2600" dirty="0" smtClean="0"/>
              <a:t>, stud</a:t>
            </a:r>
            <a:r>
              <a:rPr lang="lv-LV" sz="2600" dirty="0" smtClean="0">
                <a:solidFill>
                  <a:srgbClr val="FF0000"/>
                </a:solidFill>
              </a:rPr>
              <a:t>ē</a:t>
            </a:r>
            <a:r>
              <a:rPr lang="lv-LV" sz="2600" b="1" dirty="0">
                <a:solidFill>
                  <a:srgbClr val="7030A0"/>
                </a:solidFill>
              </a:rPr>
              <a:t>s</a:t>
            </a:r>
            <a:r>
              <a:rPr lang="lv-LV" sz="2600" b="1" dirty="0" smtClean="0">
                <a:solidFill>
                  <a:srgbClr val="00B050"/>
                </a:solidFill>
              </a:rPr>
              <a:t>i</a:t>
            </a:r>
            <a:r>
              <a:rPr lang="lv-LV" sz="2600" dirty="0" smtClean="0"/>
              <a:t> </a:t>
            </a:r>
          </a:p>
          <a:p>
            <a:pPr marL="45720" indent="0">
              <a:buNone/>
            </a:pPr>
            <a:r>
              <a:rPr lang="lv-LV" sz="2600" dirty="0" smtClean="0"/>
              <a:t>Viņš</a:t>
            </a:r>
          </a:p>
          <a:p>
            <a:pPr marL="45720" indent="0">
              <a:buNone/>
            </a:pPr>
            <a:r>
              <a:rPr lang="lv-LV" sz="2600" dirty="0" smtClean="0"/>
              <a:t>Viņa</a:t>
            </a:r>
          </a:p>
          <a:p>
            <a:pPr marL="45720" indent="0">
              <a:buNone/>
            </a:pPr>
            <a:r>
              <a:rPr lang="lv-LV" sz="2600" dirty="0" smtClean="0"/>
              <a:t>Viņi </a:t>
            </a:r>
          </a:p>
          <a:p>
            <a:pPr marL="45720" indent="0">
              <a:buNone/>
            </a:pPr>
            <a:r>
              <a:rPr lang="lv-LV" sz="2600" dirty="0"/>
              <a:t>V</a:t>
            </a:r>
            <a:r>
              <a:rPr lang="lv-LV" sz="2600" dirty="0" smtClean="0"/>
              <a:t>iņas   </a:t>
            </a:r>
          </a:p>
          <a:p>
            <a:pPr marL="45720" indent="0">
              <a:buNone/>
            </a:pPr>
            <a:r>
              <a:rPr lang="lv-LV" sz="2600" dirty="0" smtClean="0"/>
              <a:t>Mēs</a:t>
            </a:r>
            <a:r>
              <a:rPr lang="lv-LV" sz="2600" dirty="0"/>
              <a:t> </a:t>
            </a:r>
            <a:r>
              <a:rPr lang="lv-LV" sz="2600" dirty="0" smtClean="0"/>
              <a:t>dzīv</a:t>
            </a:r>
            <a:r>
              <a:rPr lang="lv-LV" sz="2600" b="1" dirty="0" smtClean="0">
                <a:solidFill>
                  <a:srgbClr val="FF0000"/>
                </a:solidFill>
              </a:rPr>
              <a:t>o</a:t>
            </a:r>
            <a:r>
              <a:rPr lang="lv-LV" sz="2600" b="1" dirty="0" smtClean="0">
                <a:solidFill>
                  <a:srgbClr val="7030A0"/>
                </a:solidFill>
              </a:rPr>
              <a:t>s</a:t>
            </a:r>
            <a:r>
              <a:rPr lang="lv-LV" sz="2600" b="1" dirty="0">
                <a:solidFill>
                  <a:srgbClr val="00B050"/>
                </a:solidFill>
              </a:rPr>
              <a:t>i</a:t>
            </a:r>
            <a:r>
              <a:rPr lang="lv-LV" sz="2600" b="1" dirty="0" smtClean="0">
                <a:solidFill>
                  <a:srgbClr val="00B050"/>
                </a:solidFill>
              </a:rPr>
              <a:t>m</a:t>
            </a:r>
            <a:r>
              <a:rPr lang="lv-LV" sz="2600" dirty="0" smtClean="0"/>
              <a:t>, strād</a:t>
            </a:r>
            <a:r>
              <a:rPr lang="lv-LV" sz="2600" b="1" dirty="0" smtClean="0">
                <a:solidFill>
                  <a:srgbClr val="FF0000"/>
                </a:solidFill>
              </a:rPr>
              <a:t>ā</a:t>
            </a:r>
            <a:r>
              <a:rPr lang="lv-LV" sz="2600" b="1" dirty="0" smtClean="0">
                <a:solidFill>
                  <a:srgbClr val="7030A0"/>
                </a:solidFill>
              </a:rPr>
              <a:t>s</a:t>
            </a:r>
            <a:r>
              <a:rPr lang="lv-LV" sz="2600" b="1" dirty="0">
                <a:solidFill>
                  <a:srgbClr val="00B050"/>
                </a:solidFill>
              </a:rPr>
              <a:t>i</a:t>
            </a:r>
            <a:r>
              <a:rPr lang="lv-LV" sz="2600" b="1" dirty="0" smtClean="0">
                <a:solidFill>
                  <a:srgbClr val="00B050"/>
                </a:solidFill>
              </a:rPr>
              <a:t>m</a:t>
            </a:r>
            <a:r>
              <a:rPr lang="lv-LV" sz="2600" dirty="0" smtClean="0"/>
              <a:t>, stud</a:t>
            </a:r>
            <a:r>
              <a:rPr lang="lv-LV" sz="2600" b="1" dirty="0" smtClean="0">
                <a:solidFill>
                  <a:srgbClr val="FF0000"/>
                </a:solidFill>
              </a:rPr>
              <a:t>ē</a:t>
            </a:r>
            <a:r>
              <a:rPr lang="lv-LV" sz="2600" b="1" dirty="0" smtClean="0">
                <a:solidFill>
                  <a:srgbClr val="7030A0"/>
                </a:solidFill>
              </a:rPr>
              <a:t>s</a:t>
            </a:r>
            <a:r>
              <a:rPr lang="lv-LV" sz="2600" b="1" dirty="0">
                <a:solidFill>
                  <a:srgbClr val="00B050"/>
                </a:solidFill>
              </a:rPr>
              <a:t>i</a:t>
            </a:r>
            <a:r>
              <a:rPr lang="lv-LV" sz="2600" b="1" dirty="0" smtClean="0">
                <a:solidFill>
                  <a:srgbClr val="00B050"/>
                </a:solidFill>
              </a:rPr>
              <a:t>m</a:t>
            </a:r>
            <a:r>
              <a:rPr lang="lv-LV" sz="2600" dirty="0" smtClean="0"/>
              <a:t> </a:t>
            </a:r>
          </a:p>
          <a:p>
            <a:pPr marL="45720" indent="0">
              <a:buNone/>
            </a:pPr>
            <a:r>
              <a:rPr lang="lv-LV" sz="2600" dirty="0"/>
              <a:t>Jūs </a:t>
            </a:r>
            <a:r>
              <a:rPr lang="lv-LV" sz="2600" dirty="0" smtClean="0"/>
              <a:t>dzīv</a:t>
            </a:r>
            <a:r>
              <a:rPr lang="lv-LV" sz="2600" b="1" dirty="0" smtClean="0">
                <a:solidFill>
                  <a:srgbClr val="FF0000"/>
                </a:solidFill>
              </a:rPr>
              <a:t>o</a:t>
            </a:r>
            <a:r>
              <a:rPr lang="lv-LV" sz="2600" b="1" dirty="0" smtClean="0">
                <a:solidFill>
                  <a:srgbClr val="7030A0"/>
                </a:solidFill>
              </a:rPr>
              <a:t>s</a:t>
            </a:r>
            <a:r>
              <a:rPr lang="lv-LV" sz="2600" b="1" dirty="0" smtClean="0">
                <a:solidFill>
                  <a:srgbClr val="00B050"/>
                </a:solidFill>
              </a:rPr>
              <a:t>iet</a:t>
            </a:r>
            <a:r>
              <a:rPr lang="lv-LV" sz="2600" dirty="0" smtClean="0"/>
              <a:t>, strād</a:t>
            </a:r>
            <a:r>
              <a:rPr lang="lv-LV" sz="2600" b="1" dirty="0" smtClean="0">
                <a:solidFill>
                  <a:srgbClr val="FF0000"/>
                </a:solidFill>
              </a:rPr>
              <a:t>ā</a:t>
            </a:r>
            <a:r>
              <a:rPr lang="lv-LV" sz="2600" b="1" dirty="0" smtClean="0">
                <a:solidFill>
                  <a:srgbClr val="7030A0"/>
                </a:solidFill>
              </a:rPr>
              <a:t>s</a:t>
            </a:r>
            <a:r>
              <a:rPr lang="lv-LV" sz="2600" b="1" dirty="0" smtClean="0">
                <a:solidFill>
                  <a:srgbClr val="00B050"/>
                </a:solidFill>
              </a:rPr>
              <a:t>iet</a:t>
            </a:r>
            <a:r>
              <a:rPr lang="lv-LV" sz="2600" dirty="0" smtClean="0"/>
              <a:t>, stud</a:t>
            </a:r>
            <a:r>
              <a:rPr lang="lv-LV" sz="2600" b="1" dirty="0" smtClean="0">
                <a:solidFill>
                  <a:srgbClr val="FF0000"/>
                </a:solidFill>
              </a:rPr>
              <a:t>ē</a:t>
            </a:r>
            <a:r>
              <a:rPr lang="lv-LV" sz="2600" b="1" dirty="0" smtClean="0">
                <a:solidFill>
                  <a:srgbClr val="7030A0"/>
                </a:solidFill>
              </a:rPr>
              <a:t>s</a:t>
            </a:r>
            <a:r>
              <a:rPr lang="lv-LV" sz="2600" b="1" dirty="0" smtClean="0">
                <a:solidFill>
                  <a:srgbClr val="00B050"/>
                </a:solidFill>
              </a:rPr>
              <a:t>iet</a:t>
            </a:r>
            <a:r>
              <a:rPr lang="lv-LV" sz="2600" dirty="0" smtClean="0"/>
              <a:t> </a:t>
            </a:r>
            <a:endParaRPr lang="lv-LV" sz="2600" dirty="0"/>
          </a:p>
        </p:txBody>
      </p:sp>
      <p:sp>
        <p:nvSpPr>
          <p:cNvPr id="6" name="Right Brace 5"/>
          <p:cNvSpPr/>
          <p:nvPr/>
        </p:nvSpPr>
        <p:spPr>
          <a:xfrm>
            <a:off x="1524000" y="3124200"/>
            <a:ext cx="685800" cy="16764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7" name="Rectangle 6"/>
          <p:cNvSpPr/>
          <p:nvPr/>
        </p:nvSpPr>
        <p:spPr>
          <a:xfrm>
            <a:off x="2362200" y="3581400"/>
            <a:ext cx="4419600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v-LV" sz="2600" dirty="0" smtClean="0"/>
              <a:t>dzīv</a:t>
            </a:r>
            <a:r>
              <a:rPr lang="lv-LV" sz="2600" b="1" dirty="0" smtClean="0">
                <a:solidFill>
                  <a:srgbClr val="FF0000"/>
                </a:solidFill>
              </a:rPr>
              <a:t>o</a:t>
            </a:r>
            <a:r>
              <a:rPr lang="lv-LV" sz="2600" b="1" dirty="0" smtClean="0">
                <a:solidFill>
                  <a:srgbClr val="7030A0"/>
                </a:solidFill>
              </a:rPr>
              <a:t>s</a:t>
            </a:r>
            <a:r>
              <a:rPr lang="lv-LV" sz="2600" dirty="0" smtClean="0"/>
              <a:t>, strād</a:t>
            </a:r>
            <a:r>
              <a:rPr lang="lv-LV" sz="2600" dirty="0" smtClean="0">
                <a:solidFill>
                  <a:srgbClr val="FF0000"/>
                </a:solidFill>
              </a:rPr>
              <a:t>ā</a:t>
            </a:r>
            <a:r>
              <a:rPr lang="lv-LV" sz="2600" b="1" dirty="0" smtClean="0">
                <a:solidFill>
                  <a:srgbClr val="7030A0"/>
                </a:solidFill>
              </a:rPr>
              <a:t>s</a:t>
            </a:r>
            <a:r>
              <a:rPr lang="lv-LV" sz="2600" dirty="0" smtClean="0"/>
              <a:t>, stud</a:t>
            </a:r>
            <a:r>
              <a:rPr lang="lv-LV" sz="2600" dirty="0" smtClean="0">
                <a:solidFill>
                  <a:srgbClr val="FF0000"/>
                </a:solidFill>
              </a:rPr>
              <a:t>ē</a:t>
            </a:r>
            <a:r>
              <a:rPr lang="lv-LV" sz="2600" b="1" dirty="0" smtClean="0">
                <a:solidFill>
                  <a:srgbClr val="7030A0"/>
                </a:solidFill>
              </a:rPr>
              <a:t>s</a:t>
            </a:r>
            <a:endParaRPr lang="en-US" sz="2600" b="1" dirty="0"/>
          </a:p>
        </p:txBody>
      </p:sp>
      <p:sp>
        <p:nvSpPr>
          <p:cNvPr id="8" name="Rectangle 7"/>
          <p:cNvSpPr/>
          <p:nvPr/>
        </p:nvSpPr>
        <p:spPr>
          <a:xfrm>
            <a:off x="152400" y="6158777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dirty="0" smtClean="0"/>
              <a:t>Tāpat lokāmi darbības vārdi: </a:t>
            </a:r>
            <a:r>
              <a:rPr lang="lv-LV" i="1" dirty="0" smtClean="0"/>
              <a:t>runāt, meklēt, spēlēt, apciemot, apmeklēt, fotografēt</a:t>
            </a:r>
            <a:r>
              <a:rPr lang="lv-LV" dirty="0" smtClean="0"/>
              <a:t> </a:t>
            </a:r>
            <a:endParaRPr lang="lv-LV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867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495300" y="990600"/>
            <a:ext cx="8153400" cy="57912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lv-LV" sz="2600" b="1" dirty="0" smtClean="0"/>
              <a:t>Mēs </a:t>
            </a:r>
            <a:r>
              <a:rPr lang="lv-LV" sz="2600" b="1" dirty="0" smtClean="0"/>
              <a:t>nākamgad _______________ Valmierā.</a:t>
            </a:r>
          </a:p>
          <a:p>
            <a:pPr marL="45720" indent="0">
              <a:buNone/>
            </a:pPr>
            <a:r>
              <a:rPr lang="lv-LV" sz="2600" b="1" dirty="0" smtClean="0"/>
              <a:t>Vai tu </a:t>
            </a:r>
            <a:r>
              <a:rPr lang="lv-LV" sz="2600" b="1" dirty="0"/>
              <a:t>nākamgad</a:t>
            </a:r>
            <a:r>
              <a:rPr lang="lv-LV" sz="2600" b="1" dirty="0" smtClean="0"/>
              <a:t> _______________ universitātē?</a:t>
            </a:r>
          </a:p>
          <a:p>
            <a:pPr marL="45720" indent="0">
              <a:buNone/>
            </a:pPr>
            <a:r>
              <a:rPr lang="lv-LV" sz="2600" b="1" dirty="0" smtClean="0"/>
              <a:t>Vai jūs </a:t>
            </a:r>
            <a:r>
              <a:rPr lang="lv-LV" sz="2600" b="1" dirty="0"/>
              <a:t>nākamgad </a:t>
            </a:r>
            <a:r>
              <a:rPr lang="lv-LV" sz="2600" b="1" dirty="0" smtClean="0"/>
              <a:t>_______________ Ventspilī?</a:t>
            </a:r>
          </a:p>
          <a:p>
            <a:pPr marL="45720" indent="0">
              <a:buNone/>
            </a:pPr>
            <a:r>
              <a:rPr lang="lv-LV" sz="2600" b="1" dirty="0" smtClean="0"/>
              <a:t>Vai viņš </a:t>
            </a:r>
            <a:r>
              <a:rPr lang="lv-LV" sz="2600" b="1" dirty="0"/>
              <a:t>nākamgad </a:t>
            </a:r>
            <a:r>
              <a:rPr lang="lv-LV" sz="2600" b="1" dirty="0" smtClean="0"/>
              <a:t>_______________ augstskolā?</a:t>
            </a:r>
          </a:p>
          <a:p>
            <a:pPr marL="45720" indent="0">
              <a:buNone/>
            </a:pPr>
            <a:r>
              <a:rPr lang="lv-LV" sz="2600" b="1" dirty="0" smtClean="0"/>
              <a:t>Kur jūs </a:t>
            </a:r>
            <a:r>
              <a:rPr lang="lv-LV" sz="2800" b="1" dirty="0" smtClean="0"/>
              <a:t>_______________ </a:t>
            </a:r>
            <a:r>
              <a:rPr lang="lv-LV" sz="2800" b="1" dirty="0"/>
              <a:t>nākamgad</a:t>
            </a:r>
            <a:r>
              <a:rPr lang="lv-LV" sz="2800" b="1" dirty="0" smtClean="0"/>
              <a:t>?</a:t>
            </a:r>
          </a:p>
          <a:p>
            <a:pPr marL="45720" indent="0">
              <a:buNone/>
            </a:pPr>
            <a:r>
              <a:rPr lang="lv-LV" sz="2800" b="1" dirty="0" smtClean="0"/>
              <a:t>Laima Kalna </a:t>
            </a:r>
            <a:r>
              <a:rPr lang="lv-LV" sz="2800" b="1" dirty="0"/>
              <a:t>nākamgad </a:t>
            </a:r>
            <a:r>
              <a:rPr lang="lv-LV" sz="2800" b="1" dirty="0" smtClean="0"/>
              <a:t>_______________ </a:t>
            </a:r>
            <a:r>
              <a:rPr lang="lv-LV" sz="2800" b="1" dirty="0" smtClean="0"/>
              <a:t>		Ventspilī</a:t>
            </a:r>
            <a:r>
              <a:rPr lang="lv-LV" sz="2800" b="1" dirty="0" smtClean="0"/>
              <a:t>.</a:t>
            </a:r>
          </a:p>
          <a:p>
            <a:pPr marL="45720" indent="0">
              <a:buNone/>
            </a:pPr>
            <a:r>
              <a:rPr lang="lv-LV" sz="2800" b="1" dirty="0" smtClean="0"/>
              <a:t>Vai jūs </a:t>
            </a:r>
            <a:r>
              <a:rPr lang="lv-LV" sz="2800" b="1" dirty="0"/>
              <a:t>nākamgad </a:t>
            </a:r>
            <a:r>
              <a:rPr lang="lv-LV" sz="2800" b="1" dirty="0" smtClean="0"/>
              <a:t>_______________ Rīgā?</a:t>
            </a:r>
          </a:p>
          <a:p>
            <a:pPr marL="45720" indent="0">
              <a:buNone/>
            </a:pPr>
            <a:r>
              <a:rPr lang="lv-LV" sz="2800" b="1" dirty="0" smtClean="0"/>
              <a:t>Es </a:t>
            </a:r>
            <a:r>
              <a:rPr lang="lv-LV" sz="2800" b="1" dirty="0"/>
              <a:t>nākamgad </a:t>
            </a:r>
            <a:r>
              <a:rPr lang="lv-LV" sz="2800" b="1" dirty="0" smtClean="0"/>
              <a:t>_______________ Rīgā.</a:t>
            </a:r>
          </a:p>
          <a:p>
            <a:pPr marL="45720" indent="0">
              <a:buNone/>
            </a:pPr>
            <a:r>
              <a:rPr lang="lv-LV" sz="2800" b="1" dirty="0" smtClean="0"/>
              <a:t>Mēs </a:t>
            </a:r>
            <a:r>
              <a:rPr lang="lv-LV" sz="2800" b="1" dirty="0"/>
              <a:t>nākamgad </a:t>
            </a:r>
            <a:r>
              <a:rPr lang="lv-LV" sz="2800" b="1" dirty="0" smtClean="0"/>
              <a:t>_______________ Rēzeknē.</a:t>
            </a:r>
            <a:endParaRPr lang="en-US" sz="2600" b="1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685800" y="304800"/>
            <a:ext cx="8218741" cy="87794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lv-LV" sz="2400" i="1" dirty="0" smtClean="0"/>
              <a:t>Raksti darbības vārdu </a:t>
            </a:r>
            <a:r>
              <a:rPr lang="lv-LV" sz="2400" i="1" dirty="0" smtClean="0"/>
              <a:t>„studēt” </a:t>
            </a:r>
            <a:r>
              <a:rPr lang="lv-LV" sz="2400" i="1" dirty="0" smtClean="0"/>
              <a:t>nepieciešamajā formā!</a:t>
            </a:r>
            <a:endParaRPr lang="lv-LV" sz="2400" dirty="0"/>
          </a:p>
        </p:txBody>
      </p:sp>
    </p:spTree>
    <p:extLst>
      <p:ext uri="{BB962C8B-B14F-4D97-AF65-F5344CB8AC3E}">
        <p14:creationId xmlns:p14="http://schemas.microsoft.com/office/powerpoint/2010/main" val="424329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760"/>
            <a:ext cx="7620000" cy="701040"/>
          </a:xfrm>
        </p:spPr>
        <p:txBody>
          <a:bodyPr/>
          <a:lstStyle/>
          <a:p>
            <a:pPr marL="0" indent="0" algn="ctr">
              <a:buNone/>
            </a:pPr>
            <a:r>
              <a:rPr lang="lv-LV" sz="2600" i="1" dirty="0" smtClean="0"/>
              <a:t>Raksti darbības vārdus </a:t>
            </a:r>
            <a:r>
              <a:rPr lang="lv-LV" sz="2600" i="1" dirty="0" smtClean="0"/>
              <a:t>nepieciešamajā formā</a:t>
            </a:r>
            <a:r>
              <a:rPr lang="lv-LV" sz="2600" i="1" dirty="0" smtClean="0"/>
              <a:t>!</a:t>
            </a:r>
            <a:endParaRPr lang="en-US" sz="2600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42900" y="1295400"/>
            <a:ext cx="8610600" cy="5181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lv-LV" sz="2600" dirty="0" smtClean="0"/>
              <a:t>Vai tu </a:t>
            </a:r>
            <a:r>
              <a:rPr lang="lv-LV" sz="2600" dirty="0" smtClean="0">
                <a:solidFill>
                  <a:schemeClr val="accent1">
                    <a:lumMod val="75000"/>
                  </a:schemeClr>
                </a:solidFill>
              </a:rPr>
              <a:t>pašreiz</a:t>
            </a:r>
            <a:r>
              <a:rPr lang="lv-LV" sz="2600" dirty="0" smtClean="0"/>
              <a:t> _________________  (apmeklēt) Latviju</a:t>
            </a:r>
            <a:r>
              <a:rPr lang="lv-LV" sz="2600" dirty="0" smtClean="0"/>
              <a:t>?</a:t>
            </a:r>
          </a:p>
          <a:p>
            <a:pPr marL="45720" indent="0">
              <a:buNone/>
            </a:pPr>
            <a:endParaRPr lang="lv-LV" sz="1000" dirty="0" smtClean="0"/>
          </a:p>
          <a:p>
            <a:pPr marL="45720" indent="0">
              <a:buNone/>
            </a:pPr>
            <a:r>
              <a:rPr lang="lv-LV" sz="2600" dirty="0" smtClean="0"/>
              <a:t>Vai jūs </a:t>
            </a:r>
            <a:r>
              <a:rPr lang="lv-LV" sz="2600" dirty="0" smtClean="0">
                <a:solidFill>
                  <a:schemeClr val="accent1">
                    <a:lumMod val="75000"/>
                  </a:schemeClr>
                </a:solidFill>
              </a:rPr>
              <a:t>vakar</a:t>
            </a:r>
            <a:r>
              <a:rPr lang="lv-LV" sz="2600" dirty="0" smtClean="0"/>
              <a:t> _________________ (apciemot) vecākus</a:t>
            </a:r>
            <a:r>
              <a:rPr lang="lv-LV" sz="2600" dirty="0" smtClean="0"/>
              <a:t>?</a:t>
            </a:r>
          </a:p>
          <a:p>
            <a:pPr marL="45720" indent="0">
              <a:buNone/>
            </a:pPr>
            <a:endParaRPr lang="lv-LV" sz="1000" dirty="0" smtClean="0"/>
          </a:p>
          <a:p>
            <a:pPr marL="45720" indent="0">
              <a:buNone/>
            </a:pPr>
            <a:r>
              <a:rPr lang="lv-LV" sz="2600" dirty="0" smtClean="0"/>
              <a:t>Vai tu </a:t>
            </a:r>
            <a:r>
              <a:rPr lang="lv-LV" sz="2600" dirty="0" smtClean="0">
                <a:solidFill>
                  <a:schemeClr val="accent1">
                    <a:lumMod val="75000"/>
                  </a:schemeClr>
                </a:solidFill>
              </a:rPr>
              <a:t>tagad</a:t>
            </a:r>
            <a:r>
              <a:rPr lang="lv-LV" sz="2600" dirty="0" smtClean="0"/>
              <a:t> _________________ (spēlēt) basketbolu</a:t>
            </a:r>
            <a:r>
              <a:rPr lang="lv-LV" sz="2600" dirty="0" smtClean="0"/>
              <a:t>?</a:t>
            </a:r>
          </a:p>
          <a:p>
            <a:pPr marL="45720" indent="0">
              <a:buNone/>
            </a:pPr>
            <a:endParaRPr lang="lv-LV" sz="1000" dirty="0" smtClean="0"/>
          </a:p>
          <a:p>
            <a:pPr marL="45720" indent="0">
              <a:buNone/>
            </a:pPr>
            <a:r>
              <a:rPr lang="lv-LV" sz="2600" dirty="0" smtClean="0"/>
              <a:t>Vai jūs </a:t>
            </a:r>
            <a:r>
              <a:rPr lang="lv-LV" sz="2600" dirty="0" smtClean="0">
                <a:solidFill>
                  <a:schemeClr val="accent1">
                    <a:lumMod val="75000"/>
                  </a:schemeClr>
                </a:solidFill>
              </a:rPr>
              <a:t>rīt</a:t>
            </a:r>
            <a:r>
              <a:rPr lang="lv-LV" sz="2600" dirty="0" smtClean="0"/>
              <a:t> _________________ (apmeklēt) teātri</a:t>
            </a:r>
            <a:r>
              <a:rPr lang="lv-LV" sz="2600" dirty="0" smtClean="0"/>
              <a:t>?</a:t>
            </a:r>
          </a:p>
          <a:p>
            <a:pPr marL="45720" indent="0">
              <a:buNone/>
            </a:pPr>
            <a:endParaRPr lang="lv-LV" sz="1100" dirty="0" smtClean="0"/>
          </a:p>
          <a:p>
            <a:pPr marL="45720" indent="0">
              <a:buNone/>
            </a:pPr>
            <a:r>
              <a:rPr lang="lv-LV" sz="2600" dirty="0" smtClean="0"/>
              <a:t>Vai tu </a:t>
            </a:r>
            <a:r>
              <a:rPr lang="lv-LV" sz="2600" dirty="0" smtClean="0">
                <a:solidFill>
                  <a:schemeClr val="accent1">
                    <a:lumMod val="75000"/>
                  </a:schemeClr>
                </a:solidFill>
              </a:rPr>
              <a:t>pašreiz</a:t>
            </a:r>
            <a:r>
              <a:rPr lang="lv-LV" sz="2600" dirty="0" smtClean="0"/>
              <a:t> _________________ (fotografēt) baznīcu</a:t>
            </a:r>
            <a:r>
              <a:rPr lang="lv-LV" sz="2600" dirty="0" smtClean="0"/>
              <a:t>?</a:t>
            </a:r>
          </a:p>
          <a:p>
            <a:pPr marL="45720" indent="0">
              <a:buNone/>
            </a:pPr>
            <a:endParaRPr lang="lv-LV" sz="1000" dirty="0" smtClean="0"/>
          </a:p>
          <a:p>
            <a:pPr marL="45720" indent="0">
              <a:buNone/>
            </a:pPr>
            <a:r>
              <a:rPr lang="lv-LV" sz="2600" dirty="0" smtClean="0"/>
              <a:t>Vai jūs </a:t>
            </a:r>
            <a:r>
              <a:rPr lang="lv-LV" sz="2600" dirty="0" smtClean="0">
                <a:solidFill>
                  <a:schemeClr val="accent1">
                    <a:lumMod val="75000"/>
                  </a:schemeClr>
                </a:solidFill>
              </a:rPr>
              <a:t>rīt</a:t>
            </a:r>
            <a:r>
              <a:rPr lang="lv-LV" sz="2600" dirty="0" smtClean="0"/>
              <a:t> _________________ (fotografēt</a:t>
            </a:r>
            <a:r>
              <a:rPr lang="lv-LV" sz="2600" dirty="0"/>
              <a:t>) </a:t>
            </a:r>
            <a:r>
              <a:rPr lang="lv-LV" sz="2600" dirty="0" smtClean="0"/>
              <a:t>vecpilsētu</a:t>
            </a:r>
            <a:r>
              <a:rPr lang="lv-LV" sz="2600" dirty="0" smtClean="0"/>
              <a:t>?</a:t>
            </a:r>
          </a:p>
          <a:p>
            <a:pPr marL="45720" indent="0">
              <a:buNone/>
            </a:pPr>
            <a:endParaRPr lang="lv-LV" sz="1000" dirty="0" smtClean="0"/>
          </a:p>
          <a:p>
            <a:pPr marL="45720" indent="0">
              <a:buNone/>
            </a:pPr>
            <a:r>
              <a:rPr lang="lv-LV" sz="2600" dirty="0" smtClean="0"/>
              <a:t>Mēs </a:t>
            </a:r>
            <a:r>
              <a:rPr lang="lv-LV" sz="2600" dirty="0" smtClean="0">
                <a:solidFill>
                  <a:schemeClr val="accent1">
                    <a:lumMod val="75000"/>
                  </a:schemeClr>
                </a:solidFill>
              </a:rPr>
              <a:t>pašlaik</a:t>
            </a:r>
            <a:r>
              <a:rPr lang="lv-LV" sz="2600" dirty="0"/>
              <a:t> </a:t>
            </a:r>
            <a:r>
              <a:rPr lang="lv-LV" sz="2600" dirty="0" smtClean="0"/>
              <a:t>_________________ (meklēt) aptieku.</a:t>
            </a:r>
          </a:p>
          <a:p>
            <a:pPr marL="45720" indent="0">
              <a:buNone/>
            </a:pPr>
            <a:endParaRPr lang="lv-LV" dirty="0"/>
          </a:p>
          <a:p>
            <a:pPr marL="4572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70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/>
        </p:nvSpPr>
        <p:spPr>
          <a:xfrm>
            <a:off x="381000" y="154633"/>
            <a:ext cx="8382000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lv-LV" sz="3600" dirty="0" smtClean="0"/>
              <a:t>Ko es apmeklēju, fotografēju, </a:t>
            </a:r>
            <a:r>
              <a:rPr lang="lv-LV" sz="3600" dirty="0" smtClean="0"/>
              <a:t>meklēju?</a:t>
            </a:r>
            <a:endParaRPr lang="lv-LV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609600" y="1676400"/>
            <a:ext cx="8153400" cy="4876800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lv-LV" dirty="0" smtClean="0"/>
              <a:t>                  </a:t>
            </a:r>
            <a:r>
              <a:rPr lang="lv-LV" sz="2800" b="1" i="1" dirty="0" smtClean="0"/>
              <a:t>Kas?                                     Ko? 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lv-LV" sz="2800" b="1" dirty="0" smtClean="0"/>
              <a:t>	v</a:t>
            </a:r>
            <a:r>
              <a:rPr lang="lv-LV" sz="2800" b="1" dirty="0" smtClean="0"/>
              <a:t>eikal</a:t>
            </a:r>
            <a:r>
              <a:rPr lang="lv-LV" sz="2800" b="1" dirty="0" smtClean="0">
                <a:solidFill>
                  <a:srgbClr val="0070C0"/>
                </a:solidFill>
              </a:rPr>
              <a:t>s</a:t>
            </a:r>
            <a:r>
              <a:rPr lang="lv-LV" sz="2800" b="1" dirty="0" smtClean="0"/>
              <a:t>                                </a:t>
            </a:r>
            <a:r>
              <a:rPr lang="lv-LV" sz="2800" b="1" dirty="0" smtClean="0"/>
              <a:t>veikal</a:t>
            </a:r>
            <a:r>
              <a:rPr lang="lv-LV" sz="2800" b="1" dirty="0" smtClean="0">
                <a:solidFill>
                  <a:srgbClr val="0070C0"/>
                </a:solidFill>
              </a:rPr>
              <a:t>u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lv-LV" sz="2800" b="1" dirty="0" smtClean="0"/>
              <a:t>	t</a:t>
            </a:r>
            <a:r>
              <a:rPr lang="lv-LV" sz="2800" b="1" dirty="0" smtClean="0"/>
              <a:t>eātr</a:t>
            </a:r>
            <a:r>
              <a:rPr lang="lv-LV" sz="2800" b="1" dirty="0" smtClean="0">
                <a:solidFill>
                  <a:srgbClr val="0070C0"/>
                </a:solidFill>
              </a:rPr>
              <a:t>is</a:t>
            </a:r>
            <a:r>
              <a:rPr lang="lv-LV" sz="2800" b="1" dirty="0" smtClean="0"/>
              <a:t>                                teātr</a:t>
            </a:r>
            <a:r>
              <a:rPr lang="lv-LV" sz="2800" b="1" dirty="0" smtClean="0">
                <a:solidFill>
                  <a:srgbClr val="0070C0"/>
                </a:solidFill>
              </a:rPr>
              <a:t>i</a:t>
            </a:r>
            <a:endParaRPr lang="lv-LV" sz="2800" b="1" dirty="0" smtClean="0">
              <a:solidFill>
                <a:srgbClr val="0070C0"/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r>
              <a:rPr lang="lv-LV" sz="2800" b="1" dirty="0" smtClean="0"/>
              <a:t>	t</a:t>
            </a:r>
            <a:r>
              <a:rPr lang="lv-LV" sz="2800" b="1" dirty="0" smtClean="0"/>
              <a:t>irg</a:t>
            </a:r>
            <a:r>
              <a:rPr lang="lv-LV" sz="2800" b="1" dirty="0" smtClean="0">
                <a:solidFill>
                  <a:srgbClr val="0070C0"/>
                </a:solidFill>
              </a:rPr>
              <a:t>us</a:t>
            </a:r>
            <a:r>
              <a:rPr lang="lv-LV" sz="2800" b="1" dirty="0" smtClean="0"/>
              <a:t>                                  </a:t>
            </a:r>
            <a:r>
              <a:rPr lang="lv-LV" sz="2800" b="1" dirty="0" smtClean="0"/>
              <a:t>tirg</a:t>
            </a:r>
            <a:r>
              <a:rPr lang="lv-LV" sz="2800" b="1" dirty="0" smtClean="0">
                <a:solidFill>
                  <a:srgbClr val="0070C0"/>
                </a:solidFill>
              </a:rPr>
              <a:t>u</a:t>
            </a:r>
          </a:p>
          <a:p>
            <a:pPr marL="45720" indent="0">
              <a:lnSpc>
                <a:spcPct val="150000"/>
              </a:lnSpc>
              <a:buNone/>
            </a:pPr>
            <a:endParaRPr lang="lv-LV" sz="2800" b="1" dirty="0" smtClean="0"/>
          </a:p>
          <a:p>
            <a:pPr marL="45720" indent="0">
              <a:lnSpc>
                <a:spcPct val="150000"/>
              </a:lnSpc>
              <a:buNone/>
            </a:pPr>
            <a:r>
              <a:rPr lang="lv-LV" sz="2800" b="1" dirty="0" smtClean="0"/>
              <a:t>	a</a:t>
            </a:r>
            <a:r>
              <a:rPr lang="lv-LV" sz="2800" b="1" dirty="0" smtClean="0"/>
              <a:t>ptiek</a:t>
            </a:r>
            <a:r>
              <a:rPr lang="lv-LV" sz="2800" b="1" dirty="0" smtClean="0">
                <a:solidFill>
                  <a:srgbClr val="FF0000"/>
                </a:solidFill>
              </a:rPr>
              <a:t>a</a:t>
            </a:r>
            <a:r>
              <a:rPr lang="lv-LV" sz="2800" b="1" dirty="0" smtClean="0"/>
              <a:t>                               </a:t>
            </a:r>
            <a:r>
              <a:rPr lang="lv-LV" sz="2800" b="1" dirty="0" smtClean="0"/>
              <a:t>aptiek</a:t>
            </a:r>
            <a:r>
              <a:rPr lang="lv-LV" sz="2800" b="1" dirty="0" smtClean="0">
                <a:solidFill>
                  <a:srgbClr val="FF0000"/>
                </a:solidFill>
              </a:rPr>
              <a:t>u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lv-LV" sz="2800" b="1" dirty="0" smtClean="0"/>
              <a:t>	u</a:t>
            </a:r>
            <a:r>
              <a:rPr lang="lv-LV" sz="2800" b="1" dirty="0" smtClean="0"/>
              <a:t>niversitāt</a:t>
            </a:r>
            <a:r>
              <a:rPr lang="lv-LV" sz="2800" b="1" dirty="0" smtClean="0">
                <a:solidFill>
                  <a:srgbClr val="FF0000"/>
                </a:solidFill>
              </a:rPr>
              <a:t>e</a:t>
            </a:r>
            <a:r>
              <a:rPr lang="lv-LV" sz="2800" b="1" dirty="0" smtClean="0"/>
              <a:t>                        </a:t>
            </a:r>
            <a:r>
              <a:rPr lang="lv-LV" sz="2800" b="1" dirty="0" smtClean="0"/>
              <a:t>universitāt</a:t>
            </a:r>
            <a:r>
              <a:rPr lang="lv-LV" sz="2800" b="1" dirty="0" smtClean="0">
                <a:solidFill>
                  <a:srgbClr val="FF0000"/>
                </a:solidFill>
              </a:rPr>
              <a:t>i</a:t>
            </a:r>
            <a:r>
              <a:rPr lang="lv-LV" sz="2800" b="1" dirty="0" smtClean="0"/>
              <a:t>  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lv-LV" sz="2800" b="1" dirty="0" smtClean="0"/>
              <a:t>	p</a:t>
            </a:r>
            <a:r>
              <a:rPr lang="lv-LV" sz="2800" b="1" dirty="0" smtClean="0"/>
              <a:t>il</a:t>
            </a:r>
            <a:r>
              <a:rPr lang="lv-LV" sz="2800" b="1" dirty="0" smtClean="0">
                <a:solidFill>
                  <a:srgbClr val="FF0000"/>
                </a:solidFill>
              </a:rPr>
              <a:t>s</a:t>
            </a:r>
            <a:r>
              <a:rPr lang="lv-LV" sz="2800" b="1" dirty="0" smtClean="0"/>
              <a:t>                                     </a:t>
            </a:r>
            <a:r>
              <a:rPr lang="lv-LV" sz="2800" b="1" dirty="0" smtClean="0"/>
              <a:t>pil</a:t>
            </a:r>
            <a:r>
              <a:rPr lang="lv-LV" sz="2800" b="1" dirty="0" smtClean="0">
                <a:solidFill>
                  <a:srgbClr val="FF0000"/>
                </a:solidFill>
              </a:rPr>
              <a:t>i</a:t>
            </a:r>
            <a:r>
              <a:rPr lang="lv-LV" sz="2800" b="1" dirty="0" smtClean="0"/>
              <a:t>                      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3901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/>
        </p:nvSpPr>
        <p:spPr>
          <a:xfrm>
            <a:off x="3572522" y="304800"/>
            <a:ext cx="1998956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r>
              <a:rPr lang="lv-LV" sz="3600" dirty="0" smtClean="0">
                <a:solidFill>
                  <a:schemeClr val="tx1"/>
                </a:solidFill>
              </a:rPr>
              <a:t>Ko?</a:t>
            </a:r>
            <a:endParaRPr lang="lv-LV" sz="3600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533400" y="1465729"/>
            <a:ext cx="8305800" cy="49530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lv-LV" sz="2600" dirty="0" smtClean="0"/>
              <a:t>Es spēlēju ___________________ (futbols).</a:t>
            </a:r>
          </a:p>
          <a:p>
            <a:pPr marL="45720" indent="0">
              <a:buNone/>
            </a:pPr>
            <a:r>
              <a:rPr lang="lv-LV" sz="2600" dirty="0" smtClean="0"/>
              <a:t>Es fotografēju ___________________ (Rīga).</a:t>
            </a:r>
          </a:p>
          <a:p>
            <a:pPr marL="45720" indent="0">
              <a:buNone/>
            </a:pPr>
            <a:r>
              <a:rPr lang="lv-LV" sz="2600" dirty="0" smtClean="0"/>
              <a:t>Mēs apmeklējam ___________________ (Daugavpils).</a:t>
            </a:r>
          </a:p>
          <a:p>
            <a:pPr marL="45720" indent="0">
              <a:buNone/>
            </a:pPr>
            <a:r>
              <a:rPr lang="lv-LV" sz="2600" dirty="0" smtClean="0"/>
              <a:t>Jūs meklējat ___________________ (informācija).</a:t>
            </a:r>
          </a:p>
          <a:p>
            <a:pPr marL="45720" indent="0">
              <a:buNone/>
            </a:pPr>
            <a:r>
              <a:rPr lang="lv-LV" sz="2600" dirty="0" smtClean="0"/>
              <a:t>Mēs rīt apmeklēsim ___________________ (Rēzekne).</a:t>
            </a:r>
          </a:p>
          <a:p>
            <a:pPr marL="45720" indent="0">
              <a:buNone/>
            </a:pPr>
            <a:r>
              <a:rPr lang="lv-LV" sz="2600" dirty="0" smtClean="0"/>
              <a:t>Viņš vakar apciemoja ___________________ (brālis).</a:t>
            </a:r>
          </a:p>
          <a:p>
            <a:pPr marL="45720" indent="0">
              <a:buNone/>
            </a:pPr>
            <a:r>
              <a:rPr lang="lv-LV" sz="2600" dirty="0" smtClean="0"/>
              <a:t>Rīt mēs fotografēsim ___________________ (pils).</a:t>
            </a:r>
          </a:p>
          <a:p>
            <a:pPr marL="45720" indent="0">
              <a:buNone/>
            </a:pPr>
            <a:r>
              <a:rPr lang="lv-LV" sz="2600" dirty="0" smtClean="0"/>
              <a:t>Jūs rīt apmeklēsiet ___________________ (tirgus).</a:t>
            </a:r>
          </a:p>
          <a:p>
            <a:pPr marL="45720" indent="0">
              <a:buNone/>
            </a:pPr>
            <a:r>
              <a:rPr lang="lv-LV" sz="2600" dirty="0" smtClean="0"/>
              <a:t>Viņa vakar apmeklēja ___________________ (teātris).</a:t>
            </a:r>
          </a:p>
          <a:p>
            <a:pPr marL="45720" indent="0">
              <a:buNone/>
            </a:pP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46554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8000"/>
                <a:shade val="90000"/>
                <a:satMod val="160000"/>
                <a:lumMod val="96000"/>
              </a:schemeClr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2552700"/>
            <a:ext cx="75438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71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816" y="5562600"/>
            <a:ext cx="8153400" cy="685800"/>
          </a:xfrm>
        </p:spPr>
        <p:txBody>
          <a:bodyPr/>
          <a:lstStyle/>
          <a:p>
            <a:pPr marL="0" indent="0" algn="ctr">
              <a:buNone/>
            </a:pPr>
            <a:r>
              <a:rPr lang="lv-LV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Projekts „Latviešu valodas apguve, lai sekmētu trešo valstu pilsoņu iekļaušanos darba tirgū 2” (Nr. PMIF/8/2019/3/01</a:t>
            </a:r>
            <a:r>
              <a:rPr lang="lv-LV" sz="1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lv-LV" dirty="0">
                <a:effectLst/>
                <a:latin typeface="Trebuchet MS" panose="020B0603020202020204" pitchFamily="34" charset="0"/>
              </a:rPr>
              <a:t/>
            </a:r>
            <a:br>
              <a:rPr lang="lv-LV" dirty="0">
                <a:effectLst/>
                <a:latin typeface="Trebuchet MS" panose="020B0603020202020204" pitchFamily="34" charset="0"/>
              </a:rPr>
            </a:br>
            <a:endParaRPr lang="lv-LV" dirty="0">
              <a:latin typeface="Trebuchet MS" panose="020B0603020202020204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304800"/>
            <a:ext cx="5499069" cy="1231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196834" y="3124200"/>
            <a:ext cx="8763000" cy="99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r>
              <a:rPr lang="lv-LV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Projekta </a:t>
            </a:r>
            <a:r>
              <a:rPr lang="lv-LV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mērķis</a:t>
            </a:r>
            <a:r>
              <a:rPr lang="lv-LV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nodrošināt mūsdienīgu un daudzveidīgu latviešu </a:t>
            </a:r>
            <a:r>
              <a:rPr lang="lv-LV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valodas un </a:t>
            </a:r>
            <a:r>
              <a:rPr lang="lv-LV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integrācijas jautājumu apguvi trešo valstu pilsoņiem (</a:t>
            </a:r>
            <a:r>
              <a:rPr lang="lv-LV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citām personām, kuras likumīgi uzturas Latvijas </a:t>
            </a:r>
            <a:r>
              <a:rPr lang="lv-LV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teritorijā) turpmākas izglītības ieguves, ikdienas saskarsmes un darba tirgus vajadzībām. </a:t>
            </a:r>
            <a:endParaRPr lang="lv-LV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67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860</TotalTime>
  <Words>639</Words>
  <Application>Microsoft Office PowerPoint</Application>
  <PresentationFormat>On-screen Show (4:3)</PresentationFormat>
  <Paragraphs>139</Paragraphs>
  <Slides>17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Georgia</vt:lpstr>
      <vt:lpstr>Times New Roman</vt:lpstr>
      <vt:lpstr>Trebuchet MS</vt:lpstr>
      <vt:lpstr>Slipstream</vt:lpstr>
      <vt:lpstr>Šodien, vakar, rīt</vt:lpstr>
      <vt:lpstr>Darbības vārdu vienkāršie laiki</vt:lpstr>
      <vt:lpstr>Darbības vārdu strādāt, dzīvot, studēt locīšana tagadnē  Declension of Verbs strādāt ‘to work’, dzīvot ‘to live’ , studēt ‘to study’ in the Present Tense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Darbības vārdu strādāt, dzīvot, studēt locīšana pagātnē. Declension of Verbs strādāt ‘to work’, dzīvot ‘to live’ , studēt ‘to study’ in the Past Tense</vt:lpstr>
      <vt:lpstr>PowerPoint Presentation</vt:lpstr>
      <vt:lpstr>Darbības vārdu strādāt, dzīvot, studēt locīšana nākotnē. Declension of Verbs strādāt ‘to work’, dzīvot ‘to live’ , studēt ‘to study’ in the Future Tense</vt:lpstr>
      <vt:lpstr>PowerPoint Presentation</vt:lpstr>
      <vt:lpstr>Raksti darbības vārdus nepieciešamajā formā!</vt:lpstr>
      <vt:lpstr>PowerPoint Presentation</vt:lpstr>
      <vt:lpstr>PowerPoint Presentation</vt:lpstr>
      <vt:lpstr>PowerPoint Presentation</vt:lpstr>
      <vt:lpstr>Projekts „Latviešu valodas apguve, lai sekmētu trešo valstu pilsoņu iekļaušanos darba tirgū 2” (Nr. PMIF/8/2019/3/01)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Erika Picukane</dc:creator>
  <cp:lastModifiedBy>Inita Vitola</cp:lastModifiedBy>
  <cp:revision>167</cp:revision>
  <dcterms:created xsi:type="dcterms:W3CDTF">2006-08-16T00:00:00Z</dcterms:created>
  <dcterms:modified xsi:type="dcterms:W3CDTF">2020-10-14T06:37:15Z</dcterms:modified>
</cp:coreProperties>
</file>