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58" r:id="rId4"/>
    <p:sldId id="262" r:id="rId5"/>
    <p:sldId id="261" r:id="rId6"/>
    <p:sldId id="272" r:id="rId7"/>
    <p:sldId id="263" r:id="rId8"/>
    <p:sldId id="264" r:id="rId9"/>
    <p:sldId id="265" r:id="rId10"/>
    <p:sldId id="268" r:id="rId11"/>
    <p:sldId id="269" r:id="rId12"/>
    <p:sldId id="271" r:id="rId13"/>
    <p:sldId id="270" r:id="rId14"/>
    <p:sldId id="266" r:id="rId15"/>
    <p:sldId id="267" r:id="rId16"/>
    <p:sldId id="273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 varScale="1">
        <p:scale>
          <a:sx n="107" d="100"/>
          <a:sy n="107" d="100"/>
        </p:scale>
        <p:origin x="10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Skolotāja uzdod</a:t>
            </a:r>
            <a:r>
              <a:rPr lang="lv-LV" baseline="0" dirty="0" smtClean="0"/>
              <a:t> jautājumu valodas apguvējam par profesijām</a:t>
            </a:r>
            <a:r>
              <a:rPr lang="lv-LV" dirty="0" smtClean="0"/>
              <a:t>, valodas apguvējam ir jāatbild</a:t>
            </a:r>
            <a:r>
              <a:rPr lang="lv-LV" baseline="0" dirty="0" smtClean="0"/>
              <a:t> apstiprinoši vai noliedzoši.</a:t>
            </a:r>
          </a:p>
          <a:p>
            <a:r>
              <a:rPr lang="lv-LV" baseline="0" dirty="0" smtClean="0"/>
              <a:t>Uzmanība pievēršama profesiju nosaukumu dzimtei, uz ko norāda lietvārda galotne.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006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668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012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379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000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636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93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143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Valodas apguvējam ir jāatbild uz jautājumu, lietojot konstrukciju</a:t>
            </a:r>
            <a:r>
              <a:rPr lang="lv-LV" baseline="0" dirty="0" smtClean="0"/>
              <a:t> PRON pers.+V cop. fin. </a:t>
            </a:r>
            <a:r>
              <a:rPr lang="lv-LV" i="1" baseline="0" dirty="0" smtClean="0"/>
              <a:t>būt </a:t>
            </a:r>
            <a:r>
              <a:rPr lang="lv-LV" baseline="0" dirty="0" smtClean="0"/>
              <a:t>+ S nom.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407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97" y="2188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lv-LV" altLang="lv-LV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2”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odarbība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749664" y="258188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Persona, cilvēks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405420" y="4463193"/>
            <a:ext cx="423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Maija Berķe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</a:p>
          <a:p>
            <a:pPr marL="45720"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86200"/>
            <a:ext cx="6420464" cy="230167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676400" y="1240691"/>
            <a:ext cx="7086600" cy="25228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46836"/>
            <a:ext cx="65103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0640"/>
            <a:ext cx="740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nodarbību 4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un 5. slaidu materiālā: </a:t>
            </a:r>
          </a:p>
          <a:p>
            <a:r>
              <a:rPr lang="lv-LV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https://maciunmacies.valoda.lv/speles/LVA_Saksim_runat_latviski/index.html</a:t>
            </a:r>
          </a:p>
        </p:txBody>
      </p:sp>
    </p:spTree>
    <p:extLst>
      <p:ext uri="{BB962C8B-B14F-4D97-AF65-F5344CB8AC3E}">
        <p14:creationId xmlns:p14="http://schemas.microsoft.com/office/powerpoint/2010/main" val="19648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15744" y="3232715"/>
            <a:ext cx="7467600" cy="2781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"/>
            <a:ext cx="6763365" cy="285874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0" y="762000"/>
            <a:ext cx="31242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400" i="1" dirty="0" smtClean="0">
                <a:solidFill>
                  <a:schemeClr val="tx1"/>
                </a:solidFill>
              </a:rPr>
              <a:t>Kas viņi/viņas nav?</a:t>
            </a:r>
          </a:p>
          <a:p>
            <a:pPr marL="0" indent="0" algn="l">
              <a:buFont typeface="Georgia" pitchFamily="18" charset="0"/>
              <a:buNone/>
            </a:pPr>
            <a:r>
              <a:rPr lang="lv-LV" sz="2400" i="1" dirty="0" smtClean="0">
                <a:solidFill>
                  <a:schemeClr val="tx1"/>
                </a:solidFill>
              </a:rPr>
              <a:t>Kas viņi/viņas ir?</a:t>
            </a:r>
            <a:endParaRPr lang="lv-LV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96" y="6096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nodarbības 4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un 5. slaidu materiālā: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://maciunmacies.valoda.lv/speles/LVA_Saksim_runat_latviski/index.html </a:t>
            </a:r>
            <a:endParaRPr lang="lv-LV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6858000" cy="45512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2362200" y="154633"/>
            <a:ext cx="18288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/>
              <a:t>Viņš</a:t>
            </a:r>
          </a:p>
          <a:p>
            <a:pPr marL="0" indent="0" algn="ctr">
              <a:buNone/>
            </a:pPr>
            <a:r>
              <a:rPr lang="lv-LV" sz="3600" dirty="0" smtClean="0"/>
              <a:t>Viņa</a:t>
            </a:r>
            <a:endParaRPr lang="lv-LV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457200"/>
            <a:ext cx="290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Profesiju nosaukumi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0174" y="1828800"/>
            <a:ext cx="7162800" cy="48380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-492711" y="32453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lv-LV" sz="3600" dirty="0" smtClean="0">
                <a:solidFill>
                  <a:schemeClr val="tx1"/>
                </a:solidFill>
              </a:rPr>
              <a:t>Kas jūs esat/neesat?</a:t>
            </a:r>
            <a:endParaRPr lang="lv-LV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896034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Lieto darbības vārdu „būt” nepieciešamajā formā!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8600"/>
            <a:ext cx="8077200" cy="5791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lv-LV" sz="3600" b="1" dirty="0" smtClean="0"/>
              <a:t>Kas viņa ir?</a:t>
            </a:r>
          </a:p>
          <a:p>
            <a:pPr marL="45720" indent="0">
              <a:buNone/>
            </a:pPr>
            <a:endParaRPr lang="lv-LV" sz="2600" dirty="0"/>
          </a:p>
          <a:p>
            <a:pPr marL="45720" indent="0">
              <a:buNone/>
            </a:pPr>
            <a:endParaRPr lang="lv-LV" sz="2600" dirty="0" smtClean="0"/>
          </a:p>
          <a:p>
            <a:pPr marL="45720" indent="0">
              <a:buNone/>
            </a:pPr>
            <a:endParaRPr lang="lv-LV" sz="2600" dirty="0"/>
          </a:p>
          <a:p>
            <a:pPr marL="45720" indent="0">
              <a:buNone/>
            </a:pPr>
            <a:endParaRPr lang="lv-LV" sz="2600" dirty="0" smtClean="0"/>
          </a:p>
          <a:p>
            <a:pPr marL="45720" indent="0">
              <a:buNone/>
            </a:pPr>
            <a:endParaRPr lang="lv-LV" sz="2600" dirty="0" smtClean="0"/>
          </a:p>
          <a:p>
            <a:pPr marL="45720" indent="0">
              <a:buNone/>
            </a:pPr>
            <a:r>
              <a:rPr lang="lv-LV" sz="3600" b="1" dirty="0" smtClean="0"/>
              <a:t>Kas viņš </a:t>
            </a:r>
            <a:r>
              <a:rPr lang="lv-LV" sz="3600" b="1" dirty="0"/>
              <a:t>ir?</a:t>
            </a:r>
          </a:p>
          <a:p>
            <a:pPr marL="45720" indent="0">
              <a:buNone/>
            </a:pPr>
            <a:endParaRPr lang="lv-LV" sz="2600" dirty="0" smtClean="0"/>
          </a:p>
          <a:p>
            <a:pPr marL="45720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1473276" cy="2217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76" y="838204"/>
            <a:ext cx="1473276" cy="2140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378" y="895356"/>
            <a:ext cx="1505027" cy="2083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573" y="848036"/>
            <a:ext cx="3207227" cy="2131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960" y="4038600"/>
            <a:ext cx="6540836" cy="2603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9220" y="4114800"/>
            <a:ext cx="159617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0"/>
            <a:ext cx="7620000" cy="1219200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300"/>
              </a:spcBef>
              <a:buNone/>
            </a:pPr>
            <a:r>
              <a:rPr lang="lv-LV" sz="3600" b="1" dirty="0" smtClean="0"/>
              <a:t>Vai tu esi… ? </a:t>
            </a:r>
          </a:p>
          <a:p>
            <a:pPr marL="45720" indent="0">
              <a:spcBef>
                <a:spcPts val="300"/>
              </a:spcBef>
              <a:buNone/>
            </a:pPr>
            <a:r>
              <a:rPr lang="lv-LV" sz="3600" b="1" dirty="0" smtClean="0"/>
              <a:t>Jā, es esmu…  Nē, es neesmu…</a:t>
            </a:r>
          </a:p>
          <a:p>
            <a:pPr marL="4572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78486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87" y="3581400"/>
            <a:ext cx="1905000" cy="266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657600"/>
            <a:ext cx="1904999" cy="2593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952" y="3651837"/>
            <a:ext cx="1957848" cy="2599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553" y="3699360"/>
            <a:ext cx="1881647" cy="26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96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81381"/>
            <a:ext cx="7961905" cy="4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10" y="426720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</a:t>
            </a:r>
            <a:r>
              <a:rPr lang="lv-LV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26110" y="2372512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integrācijas jautājumu apguvi trešo valstu pilsoņiem (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citām personām, kuras likumīgi uzturas Latvijas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teritorijā) turpmākas izglītības ieguves, ikdienas saskarsmes un darba tirgus vajadzībām.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5000" y="685800"/>
            <a:ext cx="3004930" cy="882119"/>
          </a:xfrm>
        </p:spPr>
        <p:txBody>
          <a:bodyPr>
            <a:noAutofit/>
          </a:bodyPr>
          <a:lstStyle/>
          <a:p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671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Persona, cilvēks</a:t>
            </a:r>
            <a:endParaRPr lang="lv-LV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693821" y="3079623"/>
            <a:ext cx="6884855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esmu...; </a:t>
            </a: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Viņš(-a) ir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Darbības vārda 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būt, nebūt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locīšana 	tagadnē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Personu vietniekvārdi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Tu esi, neesi? 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Profesiju nosaukumi (lietvārda dzimte 	un skaitlis)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Es esmu...</a:t>
            </a:r>
            <a:endParaRPr lang="lv-LV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800" y="783098"/>
            <a:ext cx="7239000" cy="4572000"/>
          </a:xfrm>
        </p:spPr>
        <p:txBody>
          <a:bodyPr/>
          <a:lstStyle/>
          <a:p>
            <a:pPr marL="45720" indent="0">
              <a:buNone/>
            </a:pPr>
            <a:r>
              <a:rPr lang="lv-LV" sz="2600" dirty="0" smtClean="0"/>
              <a:t>Kas jūs esat?  Kas tu esi?</a:t>
            </a:r>
          </a:p>
          <a:p>
            <a:pPr marL="45720" indent="0">
              <a:buNone/>
            </a:pPr>
            <a:r>
              <a:rPr lang="lv-LV" sz="2600" dirty="0" smtClean="0"/>
              <a:t>Es esmu vīrietis.  Es esmu sieviete. </a:t>
            </a:r>
          </a:p>
          <a:p>
            <a:pPr marL="45720" indent="0">
              <a:buNone/>
            </a:pPr>
            <a:r>
              <a:rPr lang="lv-LV" sz="2600" dirty="0" smtClean="0"/>
              <a:t>Kas </a:t>
            </a:r>
            <a:r>
              <a:rPr lang="lv-LV" sz="2600" dirty="0"/>
              <a:t>j</a:t>
            </a:r>
            <a:r>
              <a:rPr lang="lv-LV" sz="2600" dirty="0" smtClean="0"/>
              <a:t>ūs esat?</a:t>
            </a:r>
          </a:p>
          <a:p>
            <a:pPr marL="45720" indent="0">
              <a:buNone/>
            </a:pPr>
            <a:endParaRPr lang="lv-LV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36" y="710176"/>
            <a:ext cx="14509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618248"/>
            <a:ext cx="8001000" cy="3560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62488"/>
            <a:ext cx="893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1. nodarbības 2. un 3. slaidu materiālā: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://maciunmacies.valoda.lv/speles/LVA_Saksim_runat_latviski/index.html </a:t>
            </a:r>
          </a:p>
        </p:txBody>
      </p:sp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5800" y="1287284"/>
            <a:ext cx="7620000" cy="4862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" y="0"/>
            <a:ext cx="899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Darbības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vārdu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nebūt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locīšana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tagadnē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Declension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Verbs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‘to be’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nebūt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‘not to be’ </a:t>
            </a:r>
            <a:endParaRPr lang="lv-LV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Tense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" y="6149570"/>
            <a:ext cx="882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gramatikas pielikumu: </a:t>
            </a:r>
            <a:r>
              <a:rPr lang="lv-LV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lv-LV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elaipa.lv/service/download.php?directory=GramatiskasApkopokums&amp;root=a1uzd&amp;file=1_1.pdf </a:t>
            </a:r>
            <a:endParaRPr lang="lv-LV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Sk.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43000" y="975360"/>
            <a:ext cx="7050358" cy="5208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529126" y="173669"/>
            <a:ext cx="6512511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 smtClean="0"/>
              <a:t>Viņš(-a) ir</a:t>
            </a:r>
            <a:r>
              <a:rPr lang="lv-LV" sz="3600" dirty="0" smtClean="0"/>
              <a:t>...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152400" y="607545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 video un audio materiālu: </a:t>
            </a:r>
          </a:p>
          <a:p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maciunmacies.valoda.lv/speles/eapmaciba2/01/RU_05.htm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371600"/>
            <a:ext cx="6934200" cy="505968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lv-LV" sz="2600" b="1" dirty="0"/>
              <a:t>Vai tu esi Jānis? Jā, es ___________ Jānis.</a:t>
            </a:r>
          </a:p>
          <a:p>
            <a:pPr marL="45720" indent="0">
              <a:buNone/>
            </a:pPr>
            <a:endParaRPr lang="lv-LV" sz="2600" b="1" dirty="0"/>
          </a:p>
          <a:p>
            <a:pPr marL="45720" indent="0">
              <a:buNone/>
            </a:pPr>
            <a:r>
              <a:rPr lang="lv-LV" sz="2600" b="1" dirty="0"/>
              <a:t>Vai viņš ir skolēns? Nē, viņš _________ skolēns.</a:t>
            </a:r>
          </a:p>
          <a:p>
            <a:pPr marL="45720" indent="0">
              <a:buNone/>
            </a:pPr>
            <a:endParaRPr lang="lv-LV" sz="2600" b="1" dirty="0"/>
          </a:p>
          <a:p>
            <a:pPr marL="45720" indent="0">
              <a:buNone/>
            </a:pPr>
            <a:r>
              <a:rPr lang="lv-LV" sz="2600" b="1" dirty="0"/>
              <a:t>Vai jūs esat draugi? Jā, mēs ________ draugi.</a:t>
            </a:r>
          </a:p>
          <a:p>
            <a:pPr marL="45720" indent="0">
              <a:buNone/>
            </a:pPr>
            <a:endParaRPr lang="lv-LV" sz="2600" b="1" dirty="0"/>
          </a:p>
          <a:p>
            <a:pPr marL="45720" indent="0">
              <a:buNone/>
            </a:pPr>
            <a:r>
              <a:rPr lang="lv-LV" sz="2600" b="1" dirty="0"/>
              <a:t>Vai viņa ir pensionāre? Nē, viņa ___________ pensionāre. </a:t>
            </a:r>
          </a:p>
          <a:p>
            <a:pPr marL="45720" indent="0">
              <a:buNone/>
            </a:pPr>
            <a:endParaRPr lang="lv-LV" sz="2600" b="1" dirty="0"/>
          </a:p>
          <a:p>
            <a:pPr marL="45720" indent="0">
              <a:buNone/>
            </a:pPr>
            <a:r>
              <a:rPr lang="lv-LV" sz="2600" b="1" dirty="0"/>
              <a:t>Vai viņi ir brālis un māsa? Jā, viņi ___________ brālis un māsa.</a:t>
            </a:r>
          </a:p>
          <a:p>
            <a:pPr marL="45720" indent="0">
              <a:buNone/>
            </a:pPr>
            <a:endParaRPr lang="lv-LV" sz="2600" b="1" dirty="0"/>
          </a:p>
          <a:p>
            <a:pPr marL="45720" indent="0">
              <a:buNone/>
            </a:pPr>
            <a:r>
              <a:rPr lang="lv-LV" sz="2600" b="1" dirty="0"/>
              <a:t>Vai mēs esam draudzenes? Jā, mēs ___________ draudzenes.</a:t>
            </a:r>
          </a:p>
          <a:p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142240" y="643128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 smtClean="0"/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://elaipa.lv/materials/A1/A3BFEEA7-6469-550E-8CAB-7C352BA83C38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44542"/>
            <a:ext cx="892556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lv-LV" sz="2400" i="1" dirty="0" smtClean="0"/>
              <a:t>Lieto darbības vārdu „būt” nepieciešamajā formā!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7065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52400" y="637833"/>
            <a:ext cx="86868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https://elaipa.lv/materials/A1/A3BFEEA7-6469-550E-8CAB-7C352BA83C38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69622"/>
            <a:ext cx="632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Lieto darbības vārdu „būt” nepieciešamajā </a:t>
            </a:r>
            <a:r>
              <a:rPr 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formā!</a:t>
            </a:r>
            <a:endParaRPr lang="lv-LV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52400" y="749060"/>
            <a:ext cx="75438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411051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://elaipa.lv/materials/A1/1042E9A7-1A65-7256-6D4A-192E2AAE346D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Lieto personu vietniekvārdus </a:t>
            </a:r>
          </a:p>
          <a:p>
            <a:r>
              <a:rPr 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(sk. attēlu 4. slaidā)!</a:t>
            </a:r>
            <a:endParaRPr lang="lv-LV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75241" y="294998"/>
            <a:ext cx="8229599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411051"/>
            <a:ext cx="807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https://elaipa.lv/materials/A1/56D1BABA-3F42-2A63-A788-0F7B81476F13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1447800"/>
            <a:ext cx="381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Lieto</a:t>
            </a:r>
            <a:r>
              <a:rPr lang="lv-LV" sz="2000" b="1" i="1" dirty="0" smtClean="0"/>
              <a:t> </a:t>
            </a:r>
            <a:r>
              <a:rPr lang="lv-LV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personu</a:t>
            </a:r>
            <a:r>
              <a:rPr lang="lv-LV" sz="2000" b="1" i="1" dirty="0" smtClean="0"/>
              <a:t> </a:t>
            </a:r>
            <a:r>
              <a:rPr lang="lv-LV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vietniekvārdus</a:t>
            </a:r>
            <a:r>
              <a:rPr lang="lv-LV" sz="2000" b="1" i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2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756</TotalTime>
  <Words>475</Words>
  <Application>Microsoft Office PowerPoint</Application>
  <PresentationFormat>On-screen Show (4:3)</PresentationFormat>
  <Paragraphs>89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Trebuchet MS</vt:lpstr>
      <vt:lpstr>Slipstream</vt:lpstr>
      <vt:lpstr>Persona, cilvēks</vt:lpstr>
      <vt:lpstr>Persona, cilvēks</vt:lpstr>
      <vt:lpstr>Es esmu...</vt:lpstr>
      <vt:lpstr>PowerPoint Presentation</vt:lpstr>
      <vt:lpstr>Sk.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Inita Vitola</cp:lastModifiedBy>
  <cp:revision>119</cp:revision>
  <dcterms:created xsi:type="dcterms:W3CDTF">2006-08-16T00:00:00Z</dcterms:created>
  <dcterms:modified xsi:type="dcterms:W3CDTF">2020-09-28T07:06:45Z</dcterms:modified>
</cp:coreProperties>
</file>