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9" r:id="rId3"/>
    <p:sldId id="258" r:id="rId4"/>
    <p:sldId id="262" r:id="rId5"/>
    <p:sldId id="264" r:id="rId6"/>
    <p:sldId id="272" r:id="rId7"/>
    <p:sldId id="263" r:id="rId8"/>
    <p:sldId id="265" r:id="rId9"/>
    <p:sldId id="274" r:id="rId10"/>
    <p:sldId id="277" r:id="rId11"/>
    <p:sldId id="275" r:id="rId12"/>
    <p:sldId id="278" r:id="rId13"/>
    <p:sldId id="269" r:id="rId14"/>
    <p:sldId id="271" r:id="rId15"/>
    <p:sldId id="270" r:id="rId16"/>
    <p:sldId id="273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23" autoAdjust="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D1A91-8990-4104-97EF-F8E765F48207}" type="datetimeFigureOut">
              <a:rPr lang="lv-LV" smtClean="0"/>
              <a:t>14.10.2020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63B3C-748F-40E7-B0A5-E8B0E583B12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935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lv-LV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3B3C-748F-40E7-B0A5-E8B0E583B12C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22652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3B3C-748F-40E7-B0A5-E8B0E583B12C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1436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3B3C-748F-40E7-B0A5-E8B0E583B12C}" type="slidenum">
              <a:rPr lang="lv-LV" smtClean="0"/>
              <a:t>17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872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3B3C-748F-40E7-B0A5-E8B0E583B12C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46689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3B3C-748F-40E7-B0A5-E8B0E583B12C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10000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3B3C-748F-40E7-B0A5-E8B0E583B12C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3798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3B3C-748F-40E7-B0A5-E8B0E583B12C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6362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lv-LV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3B3C-748F-40E7-B0A5-E8B0E583B12C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7794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3B3C-748F-40E7-B0A5-E8B0E583B12C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6630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lv-LV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3B3C-748F-40E7-B0A5-E8B0E583B12C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96029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3B3C-748F-40E7-B0A5-E8B0E583B12C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2248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410" y="228600"/>
            <a:ext cx="5493180" cy="123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765390" y="5562600"/>
            <a:ext cx="8839200" cy="3805239"/>
            <a:chOff x="96" y="1875"/>
            <a:chExt cx="5568" cy="2445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96" y="3320"/>
              <a:ext cx="5568" cy="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07" y="187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910" y="2032"/>
              <a:ext cx="36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lv-LV" altLang="lv-LV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„</a:t>
              </a:r>
              <a:r>
                <a:rPr kumimoji="0" lang="lv-LV" altLang="lv-LV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Latviešu valodas apguve, lai sekmētu trešo valstu pilsoņu </a:t>
              </a:r>
              <a:endParaRPr kumimoji="0" lang="lv-LV" altLang="lv-LV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577" y="2149"/>
              <a:ext cx="1596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iekļaušanos</a:t>
              </a:r>
              <a:r>
                <a:rPr kumimoji="0" lang="lv-LV" altLang="lv-LV" sz="2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r>
                <a:rPr kumimoji="0" lang="lv-LV" altLang="lv-LV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darba</a:t>
              </a:r>
              <a:r>
                <a:rPr kumimoji="0" lang="lv-LV" altLang="lv-LV" sz="2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lv-LV" altLang="lv-LV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tirgū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724" y="2149"/>
              <a:ext cx="15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79" y="2210"/>
              <a:ext cx="57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lv-LV" altLang="lv-LV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lv-LV" altLang="lv-LV" b="1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2”</a:t>
              </a:r>
              <a:endParaRPr kumimoji="0" lang="lv-LV" altLang="lv-LV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982" y="2149"/>
              <a:ext cx="14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816" y="2383"/>
              <a:ext cx="31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(Nr.  </a:t>
              </a:r>
              <a:endParaRPr kumimoji="0" lang="lv-LV" altLang="lv-LV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073" y="2387"/>
              <a:ext cx="11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PMIF/8/2019/3/01</a:t>
              </a:r>
              <a:endParaRPr kumimoji="0" lang="lv-LV" altLang="lv-LV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188" y="2383"/>
              <a:ext cx="4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)</a:t>
              </a:r>
              <a:endParaRPr kumimoji="0" lang="lv-LV" altLang="lv-LV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237" y="2539"/>
              <a:ext cx="14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719399" y="1971097"/>
            <a:ext cx="2272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nodarbība</a:t>
            </a: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lv-LV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2"/>
          <p:cNvSpPr>
            <a:spLocks noGrp="1"/>
          </p:cNvSpPr>
          <p:nvPr>
            <p:ph type="ctrTitle"/>
          </p:nvPr>
        </p:nvSpPr>
        <p:spPr>
          <a:xfrm>
            <a:off x="984324" y="2948332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 smtClean="0"/>
              <a:t>Šodien, vakar, rīt</a:t>
            </a:r>
            <a:endParaRPr lang="lv-LV" dirty="0"/>
          </a:p>
        </p:txBody>
      </p:sp>
      <p:sp>
        <p:nvSpPr>
          <p:cNvPr id="10" name="Rectangle 9"/>
          <p:cNvSpPr/>
          <p:nvPr/>
        </p:nvSpPr>
        <p:spPr>
          <a:xfrm>
            <a:off x="4405420" y="4561804"/>
            <a:ext cx="4238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algn="r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Nodarbību sagatavojusi Maija Berķe</a:t>
            </a:r>
          </a:p>
          <a:p>
            <a:pPr marL="45720" algn="r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LVA, 2020</a:t>
            </a:r>
          </a:p>
          <a:p>
            <a:pPr marL="45720" algn="r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7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95300" y="1524000"/>
            <a:ext cx="8153400" cy="511048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lv-LV" sz="2600" b="1" dirty="0" smtClean="0"/>
              <a:t>Mēs </a:t>
            </a:r>
            <a:r>
              <a:rPr lang="lv-LV" sz="2600" b="1" dirty="0" smtClean="0"/>
              <a:t>agrāk _______________ Valmierā.</a:t>
            </a:r>
          </a:p>
          <a:p>
            <a:pPr marL="45720" indent="0">
              <a:buNone/>
            </a:pPr>
            <a:r>
              <a:rPr lang="lv-LV" sz="2600" b="1" dirty="0" smtClean="0"/>
              <a:t>Vai tu agrāk _______________ Apē?</a:t>
            </a:r>
          </a:p>
          <a:p>
            <a:pPr marL="45720" indent="0">
              <a:buNone/>
            </a:pPr>
            <a:r>
              <a:rPr lang="lv-LV" sz="2600" b="1" dirty="0" smtClean="0"/>
              <a:t>Vai jūs agrāk _______________ Ventspilī?</a:t>
            </a:r>
          </a:p>
          <a:p>
            <a:pPr marL="45720" indent="0">
              <a:buNone/>
            </a:pPr>
            <a:r>
              <a:rPr lang="lv-LV" sz="2600" b="1" dirty="0" smtClean="0"/>
              <a:t>Vai viņš pērn _______________ Ogrē?</a:t>
            </a:r>
          </a:p>
          <a:p>
            <a:pPr marL="45720" indent="0">
              <a:buNone/>
            </a:pPr>
            <a:r>
              <a:rPr lang="lv-LV" sz="2600" b="1" dirty="0" smtClean="0"/>
              <a:t>Kur jūs pērn vasarā </a:t>
            </a:r>
            <a:r>
              <a:rPr lang="lv-LV" sz="2800" b="1" dirty="0" smtClean="0"/>
              <a:t>_______________ ?</a:t>
            </a:r>
          </a:p>
          <a:p>
            <a:pPr marL="45720" indent="0">
              <a:buNone/>
            </a:pPr>
            <a:r>
              <a:rPr lang="lv-LV" sz="2800" b="1" dirty="0" smtClean="0"/>
              <a:t>Laima Kalna kādreiz _______________ Saldū.</a:t>
            </a:r>
          </a:p>
          <a:p>
            <a:pPr marL="45720" indent="0">
              <a:buNone/>
            </a:pPr>
            <a:r>
              <a:rPr lang="lv-LV" sz="2800" b="1" dirty="0" smtClean="0"/>
              <a:t>Vai jūs kādreiz _______________ Alūksnē?</a:t>
            </a:r>
          </a:p>
          <a:p>
            <a:pPr marL="45720" indent="0">
              <a:buNone/>
            </a:pPr>
            <a:r>
              <a:rPr lang="lv-LV" sz="2800" b="1" dirty="0" smtClean="0"/>
              <a:t>Es agrāk _______________ Rīgā.</a:t>
            </a:r>
          </a:p>
          <a:p>
            <a:pPr marL="45720" indent="0">
              <a:buNone/>
            </a:pPr>
            <a:r>
              <a:rPr lang="lv-LV" sz="2800" b="1" dirty="0" smtClean="0"/>
              <a:t>Mēs kādreiz _______________ Purvciemā.</a:t>
            </a:r>
            <a:endParaRPr lang="en-US" sz="2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381000"/>
            <a:ext cx="8218741" cy="87794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lv-LV" sz="2400" i="1" dirty="0" smtClean="0"/>
              <a:t>Raksti darbības vārdu </a:t>
            </a:r>
            <a:r>
              <a:rPr lang="lv-LV" sz="2400" i="1" dirty="0" smtClean="0"/>
              <a:t>„strādāt” </a:t>
            </a:r>
            <a:r>
              <a:rPr lang="lv-LV" sz="2400" i="1" dirty="0" smtClean="0"/>
              <a:t>nepieciešamajā formā!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89941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848600" cy="1219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Darbības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vārdu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strādāt, dzīvot, studēt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locīšana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nākotnē.</a:t>
            </a: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Declension of Verbs </a:t>
            </a:r>
            <a:r>
              <a:rPr lang="lv-LV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strādāt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‘to </a:t>
            </a:r>
            <a:r>
              <a:rPr lang="lv-LV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lv-LV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dzīvot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lv-LV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lv-LV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lv-LV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studēt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lv-LV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lv-LV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lv-LV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  <a:endParaRPr lang="lv-LV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3400" y="1402080"/>
            <a:ext cx="8305800" cy="5029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lv-LV" sz="2600" dirty="0"/>
              <a:t> </a:t>
            </a:r>
            <a:r>
              <a:rPr lang="lv-LV" sz="2600" dirty="0" smtClean="0"/>
              <a:t>                               Rīt</a:t>
            </a:r>
          </a:p>
          <a:p>
            <a:pPr marL="45720" indent="0">
              <a:buNone/>
            </a:pPr>
            <a:r>
              <a:rPr lang="lv-LV" sz="2600" dirty="0" smtClean="0"/>
              <a:t>Es dzīv</a:t>
            </a:r>
            <a:r>
              <a:rPr lang="lv-LV" sz="2600" b="1" dirty="0" smtClean="0">
                <a:solidFill>
                  <a:srgbClr val="FF0000"/>
                </a:solidFill>
              </a:rPr>
              <a:t>o</a:t>
            </a:r>
            <a:r>
              <a:rPr lang="lv-LV" sz="2600" b="1" dirty="0">
                <a:solidFill>
                  <a:srgbClr val="7030A0"/>
                </a:solidFill>
              </a:rPr>
              <a:t>š</a:t>
            </a:r>
            <a:r>
              <a:rPr lang="lv-LV" sz="2600" b="1" dirty="0" smtClean="0">
                <a:solidFill>
                  <a:srgbClr val="00B050"/>
                </a:solidFill>
              </a:rPr>
              <a:t>u</a:t>
            </a:r>
            <a:r>
              <a:rPr lang="lv-LV" sz="2600" dirty="0" smtClean="0"/>
              <a:t>, strād</a:t>
            </a:r>
            <a:r>
              <a:rPr lang="lv-LV" sz="2600" dirty="0" smtClean="0">
                <a:solidFill>
                  <a:srgbClr val="FF0000"/>
                </a:solidFill>
              </a:rPr>
              <a:t>ā</a:t>
            </a:r>
            <a:r>
              <a:rPr lang="lv-LV" sz="2600" b="1" dirty="0">
                <a:solidFill>
                  <a:srgbClr val="7030A0"/>
                </a:solidFill>
              </a:rPr>
              <a:t>š</a:t>
            </a:r>
            <a:r>
              <a:rPr lang="lv-LV" sz="2600" b="1" dirty="0" smtClean="0">
                <a:solidFill>
                  <a:srgbClr val="00B050"/>
                </a:solidFill>
              </a:rPr>
              <a:t>u</a:t>
            </a:r>
            <a:r>
              <a:rPr lang="lv-LV" sz="2600" dirty="0" smtClean="0"/>
              <a:t>, stud</a:t>
            </a:r>
            <a:r>
              <a:rPr lang="lv-LV" sz="2600" dirty="0" smtClean="0">
                <a:solidFill>
                  <a:srgbClr val="FF0000"/>
                </a:solidFill>
              </a:rPr>
              <a:t>ē</a:t>
            </a:r>
            <a:r>
              <a:rPr lang="lv-LV" sz="2600" b="1" dirty="0">
                <a:solidFill>
                  <a:srgbClr val="7030A0"/>
                </a:solidFill>
              </a:rPr>
              <a:t>š</a:t>
            </a:r>
            <a:r>
              <a:rPr lang="lv-LV" sz="2600" b="1" dirty="0" smtClean="0">
                <a:solidFill>
                  <a:srgbClr val="00B050"/>
                </a:solidFill>
              </a:rPr>
              <a:t>u</a:t>
            </a:r>
            <a:r>
              <a:rPr lang="lv-LV" sz="2600" dirty="0" smtClean="0"/>
              <a:t> </a:t>
            </a:r>
            <a:r>
              <a:rPr lang="lv-LV" sz="2600" dirty="0" smtClean="0"/>
              <a:t>(kur?) centr</a:t>
            </a:r>
            <a:r>
              <a:rPr lang="lv-LV" sz="2600" dirty="0" smtClean="0">
                <a:solidFill>
                  <a:srgbClr val="0070C0"/>
                </a:solidFill>
              </a:rPr>
              <a:t>ā.</a:t>
            </a:r>
            <a:r>
              <a:rPr lang="lv-LV" sz="2600" dirty="0" smtClean="0"/>
              <a:t> </a:t>
            </a:r>
            <a:endParaRPr lang="lv-LV" sz="2600" dirty="0" smtClean="0"/>
          </a:p>
          <a:p>
            <a:pPr marL="45720" indent="0">
              <a:buNone/>
            </a:pPr>
            <a:r>
              <a:rPr lang="lv-LV" sz="2600" dirty="0" smtClean="0"/>
              <a:t>Tu dzīv</a:t>
            </a:r>
            <a:r>
              <a:rPr lang="lv-LV" sz="2600" b="1" dirty="0" smtClean="0">
                <a:solidFill>
                  <a:srgbClr val="FF0000"/>
                </a:solidFill>
              </a:rPr>
              <a:t>o</a:t>
            </a:r>
            <a:r>
              <a:rPr lang="lv-LV" sz="2600" b="1" dirty="0" smtClean="0">
                <a:solidFill>
                  <a:srgbClr val="7030A0"/>
                </a:solidFill>
              </a:rPr>
              <a:t>s</a:t>
            </a:r>
            <a:r>
              <a:rPr lang="lv-LV" sz="2600" b="1" dirty="0" smtClean="0">
                <a:solidFill>
                  <a:srgbClr val="00B050"/>
                </a:solidFill>
              </a:rPr>
              <a:t>i</a:t>
            </a:r>
            <a:r>
              <a:rPr lang="lv-LV" sz="2600" dirty="0" smtClean="0"/>
              <a:t>, strād</a:t>
            </a:r>
            <a:r>
              <a:rPr lang="lv-LV" sz="2600" dirty="0" smtClean="0">
                <a:solidFill>
                  <a:srgbClr val="FF0000"/>
                </a:solidFill>
              </a:rPr>
              <a:t>ā</a:t>
            </a:r>
            <a:r>
              <a:rPr lang="lv-LV" sz="2600" b="1" dirty="0">
                <a:solidFill>
                  <a:srgbClr val="7030A0"/>
                </a:solidFill>
              </a:rPr>
              <a:t>s</a:t>
            </a:r>
            <a:r>
              <a:rPr lang="lv-LV" sz="2600" b="1" dirty="0" smtClean="0">
                <a:solidFill>
                  <a:srgbClr val="00B050"/>
                </a:solidFill>
              </a:rPr>
              <a:t>i</a:t>
            </a:r>
            <a:r>
              <a:rPr lang="lv-LV" sz="2600" dirty="0" smtClean="0"/>
              <a:t>, stud</a:t>
            </a:r>
            <a:r>
              <a:rPr lang="lv-LV" sz="2600" dirty="0" smtClean="0">
                <a:solidFill>
                  <a:srgbClr val="FF0000"/>
                </a:solidFill>
              </a:rPr>
              <a:t>ē</a:t>
            </a:r>
            <a:r>
              <a:rPr lang="lv-LV" sz="2600" b="1" dirty="0">
                <a:solidFill>
                  <a:srgbClr val="7030A0"/>
                </a:solidFill>
              </a:rPr>
              <a:t>s</a:t>
            </a:r>
            <a:r>
              <a:rPr lang="lv-LV" sz="2600" b="1" dirty="0" smtClean="0">
                <a:solidFill>
                  <a:srgbClr val="00B050"/>
                </a:solidFill>
              </a:rPr>
              <a:t>i</a:t>
            </a:r>
            <a:r>
              <a:rPr lang="lv-LV" sz="2600" dirty="0" smtClean="0"/>
              <a:t> </a:t>
            </a:r>
          </a:p>
          <a:p>
            <a:pPr marL="45720" indent="0">
              <a:buNone/>
            </a:pPr>
            <a:r>
              <a:rPr lang="lv-LV" sz="2600" dirty="0" smtClean="0"/>
              <a:t>Viņš</a:t>
            </a:r>
          </a:p>
          <a:p>
            <a:pPr marL="45720" indent="0">
              <a:buNone/>
            </a:pPr>
            <a:r>
              <a:rPr lang="lv-LV" sz="2600" dirty="0" smtClean="0"/>
              <a:t>Viņa</a:t>
            </a:r>
          </a:p>
          <a:p>
            <a:pPr marL="45720" indent="0">
              <a:buNone/>
            </a:pPr>
            <a:r>
              <a:rPr lang="lv-LV" sz="2600" dirty="0" smtClean="0"/>
              <a:t>Viņi </a:t>
            </a:r>
          </a:p>
          <a:p>
            <a:pPr marL="45720" indent="0">
              <a:buNone/>
            </a:pPr>
            <a:r>
              <a:rPr lang="lv-LV" sz="2600" dirty="0"/>
              <a:t>V</a:t>
            </a:r>
            <a:r>
              <a:rPr lang="lv-LV" sz="2600" dirty="0" smtClean="0"/>
              <a:t>iņas   </a:t>
            </a:r>
          </a:p>
          <a:p>
            <a:pPr marL="45720" indent="0">
              <a:buNone/>
            </a:pPr>
            <a:r>
              <a:rPr lang="lv-LV" sz="2600" dirty="0" smtClean="0"/>
              <a:t>Mēs</a:t>
            </a:r>
            <a:r>
              <a:rPr lang="lv-LV" sz="2600" dirty="0"/>
              <a:t> </a:t>
            </a:r>
            <a:r>
              <a:rPr lang="lv-LV" sz="2600" dirty="0" smtClean="0"/>
              <a:t>dzīv</a:t>
            </a:r>
            <a:r>
              <a:rPr lang="lv-LV" sz="2600" b="1" dirty="0" smtClean="0">
                <a:solidFill>
                  <a:srgbClr val="FF0000"/>
                </a:solidFill>
              </a:rPr>
              <a:t>o</a:t>
            </a:r>
            <a:r>
              <a:rPr lang="lv-LV" sz="2600" b="1" dirty="0" smtClean="0">
                <a:solidFill>
                  <a:srgbClr val="7030A0"/>
                </a:solidFill>
              </a:rPr>
              <a:t>s</a:t>
            </a:r>
            <a:r>
              <a:rPr lang="lv-LV" sz="2600" b="1" dirty="0">
                <a:solidFill>
                  <a:srgbClr val="00B050"/>
                </a:solidFill>
              </a:rPr>
              <a:t>i</a:t>
            </a:r>
            <a:r>
              <a:rPr lang="lv-LV" sz="2600" b="1" dirty="0" smtClean="0">
                <a:solidFill>
                  <a:srgbClr val="00B050"/>
                </a:solidFill>
              </a:rPr>
              <a:t>m</a:t>
            </a:r>
            <a:r>
              <a:rPr lang="lv-LV" sz="2600" dirty="0" smtClean="0"/>
              <a:t>, strād</a:t>
            </a:r>
            <a:r>
              <a:rPr lang="lv-LV" sz="2600" b="1" dirty="0" smtClean="0">
                <a:solidFill>
                  <a:srgbClr val="FF0000"/>
                </a:solidFill>
              </a:rPr>
              <a:t>ā</a:t>
            </a:r>
            <a:r>
              <a:rPr lang="lv-LV" sz="2600" b="1" dirty="0" smtClean="0">
                <a:solidFill>
                  <a:srgbClr val="7030A0"/>
                </a:solidFill>
              </a:rPr>
              <a:t>s</a:t>
            </a:r>
            <a:r>
              <a:rPr lang="lv-LV" sz="2600" b="1" dirty="0">
                <a:solidFill>
                  <a:srgbClr val="00B050"/>
                </a:solidFill>
              </a:rPr>
              <a:t>i</a:t>
            </a:r>
            <a:r>
              <a:rPr lang="lv-LV" sz="2600" b="1" dirty="0" smtClean="0">
                <a:solidFill>
                  <a:srgbClr val="00B050"/>
                </a:solidFill>
              </a:rPr>
              <a:t>m</a:t>
            </a:r>
            <a:r>
              <a:rPr lang="lv-LV" sz="2600" dirty="0" smtClean="0"/>
              <a:t>, stud</a:t>
            </a:r>
            <a:r>
              <a:rPr lang="lv-LV" sz="2600" b="1" dirty="0" smtClean="0">
                <a:solidFill>
                  <a:srgbClr val="FF0000"/>
                </a:solidFill>
              </a:rPr>
              <a:t>ē</a:t>
            </a:r>
            <a:r>
              <a:rPr lang="lv-LV" sz="2600" b="1" dirty="0" smtClean="0">
                <a:solidFill>
                  <a:srgbClr val="7030A0"/>
                </a:solidFill>
              </a:rPr>
              <a:t>s</a:t>
            </a:r>
            <a:r>
              <a:rPr lang="lv-LV" sz="2600" b="1" dirty="0">
                <a:solidFill>
                  <a:srgbClr val="00B050"/>
                </a:solidFill>
              </a:rPr>
              <a:t>i</a:t>
            </a:r>
            <a:r>
              <a:rPr lang="lv-LV" sz="2600" b="1" dirty="0" smtClean="0">
                <a:solidFill>
                  <a:srgbClr val="00B050"/>
                </a:solidFill>
              </a:rPr>
              <a:t>m</a:t>
            </a:r>
            <a:r>
              <a:rPr lang="lv-LV" sz="2600" dirty="0" smtClean="0"/>
              <a:t> </a:t>
            </a:r>
          </a:p>
          <a:p>
            <a:pPr marL="45720" indent="0">
              <a:buNone/>
            </a:pPr>
            <a:r>
              <a:rPr lang="lv-LV" sz="2600" dirty="0"/>
              <a:t>Jūs </a:t>
            </a:r>
            <a:r>
              <a:rPr lang="lv-LV" sz="2600" dirty="0" smtClean="0"/>
              <a:t>dzīv</a:t>
            </a:r>
            <a:r>
              <a:rPr lang="lv-LV" sz="2600" b="1" dirty="0" smtClean="0">
                <a:solidFill>
                  <a:srgbClr val="FF0000"/>
                </a:solidFill>
              </a:rPr>
              <a:t>o</a:t>
            </a:r>
            <a:r>
              <a:rPr lang="lv-LV" sz="2600" b="1" dirty="0" smtClean="0">
                <a:solidFill>
                  <a:srgbClr val="7030A0"/>
                </a:solidFill>
              </a:rPr>
              <a:t>s</a:t>
            </a:r>
            <a:r>
              <a:rPr lang="lv-LV" sz="2600" b="1" dirty="0" smtClean="0">
                <a:solidFill>
                  <a:srgbClr val="00B050"/>
                </a:solidFill>
              </a:rPr>
              <a:t>iet</a:t>
            </a:r>
            <a:r>
              <a:rPr lang="lv-LV" sz="2600" dirty="0" smtClean="0"/>
              <a:t>, strād</a:t>
            </a:r>
            <a:r>
              <a:rPr lang="lv-LV" sz="2600" b="1" dirty="0" smtClean="0">
                <a:solidFill>
                  <a:srgbClr val="FF0000"/>
                </a:solidFill>
              </a:rPr>
              <a:t>ā</a:t>
            </a:r>
            <a:r>
              <a:rPr lang="lv-LV" sz="2600" b="1" dirty="0" smtClean="0">
                <a:solidFill>
                  <a:srgbClr val="7030A0"/>
                </a:solidFill>
              </a:rPr>
              <a:t>s</a:t>
            </a:r>
            <a:r>
              <a:rPr lang="lv-LV" sz="2600" b="1" dirty="0" smtClean="0">
                <a:solidFill>
                  <a:srgbClr val="00B050"/>
                </a:solidFill>
              </a:rPr>
              <a:t>iet</a:t>
            </a:r>
            <a:r>
              <a:rPr lang="lv-LV" sz="2600" dirty="0" smtClean="0"/>
              <a:t>, stud</a:t>
            </a:r>
            <a:r>
              <a:rPr lang="lv-LV" sz="2600" b="1" dirty="0" smtClean="0">
                <a:solidFill>
                  <a:srgbClr val="FF0000"/>
                </a:solidFill>
              </a:rPr>
              <a:t>ē</a:t>
            </a:r>
            <a:r>
              <a:rPr lang="lv-LV" sz="2600" b="1" dirty="0" smtClean="0">
                <a:solidFill>
                  <a:srgbClr val="7030A0"/>
                </a:solidFill>
              </a:rPr>
              <a:t>s</a:t>
            </a:r>
            <a:r>
              <a:rPr lang="lv-LV" sz="2600" b="1" dirty="0" smtClean="0">
                <a:solidFill>
                  <a:srgbClr val="00B050"/>
                </a:solidFill>
              </a:rPr>
              <a:t>iet</a:t>
            </a:r>
            <a:r>
              <a:rPr lang="lv-LV" sz="2600" dirty="0" smtClean="0"/>
              <a:t> </a:t>
            </a:r>
            <a:endParaRPr lang="lv-LV" sz="2600" dirty="0"/>
          </a:p>
        </p:txBody>
      </p:sp>
      <p:sp>
        <p:nvSpPr>
          <p:cNvPr id="6" name="Right Brace 5"/>
          <p:cNvSpPr/>
          <p:nvPr/>
        </p:nvSpPr>
        <p:spPr>
          <a:xfrm>
            <a:off x="1524000" y="3124200"/>
            <a:ext cx="685800" cy="16764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362200" y="3581400"/>
            <a:ext cx="44196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600" dirty="0" smtClean="0"/>
              <a:t>dzīv</a:t>
            </a:r>
            <a:r>
              <a:rPr lang="lv-LV" sz="2600" b="1" dirty="0" smtClean="0">
                <a:solidFill>
                  <a:srgbClr val="FF0000"/>
                </a:solidFill>
              </a:rPr>
              <a:t>o</a:t>
            </a:r>
            <a:r>
              <a:rPr lang="lv-LV" sz="2600" b="1" dirty="0" smtClean="0">
                <a:solidFill>
                  <a:srgbClr val="7030A0"/>
                </a:solidFill>
              </a:rPr>
              <a:t>s</a:t>
            </a:r>
            <a:r>
              <a:rPr lang="lv-LV" sz="2600" dirty="0" smtClean="0"/>
              <a:t>, strād</a:t>
            </a:r>
            <a:r>
              <a:rPr lang="lv-LV" sz="2600" dirty="0" smtClean="0">
                <a:solidFill>
                  <a:srgbClr val="FF0000"/>
                </a:solidFill>
              </a:rPr>
              <a:t>ā</a:t>
            </a:r>
            <a:r>
              <a:rPr lang="lv-LV" sz="2600" b="1" dirty="0" smtClean="0">
                <a:solidFill>
                  <a:srgbClr val="7030A0"/>
                </a:solidFill>
              </a:rPr>
              <a:t>s</a:t>
            </a:r>
            <a:r>
              <a:rPr lang="lv-LV" sz="2600" dirty="0" smtClean="0"/>
              <a:t>, stud</a:t>
            </a:r>
            <a:r>
              <a:rPr lang="lv-LV" sz="2600" dirty="0" smtClean="0">
                <a:solidFill>
                  <a:srgbClr val="FF0000"/>
                </a:solidFill>
              </a:rPr>
              <a:t>ē</a:t>
            </a:r>
            <a:r>
              <a:rPr lang="lv-LV" sz="2600" b="1" dirty="0" smtClean="0">
                <a:solidFill>
                  <a:srgbClr val="7030A0"/>
                </a:solidFill>
              </a:rPr>
              <a:t>s</a:t>
            </a:r>
            <a:endParaRPr lang="en-US" sz="2600" b="1" dirty="0"/>
          </a:p>
        </p:txBody>
      </p:sp>
      <p:sp>
        <p:nvSpPr>
          <p:cNvPr id="8" name="Rectangle 7"/>
          <p:cNvSpPr/>
          <p:nvPr/>
        </p:nvSpPr>
        <p:spPr>
          <a:xfrm>
            <a:off x="152400" y="6158777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dirty="0" smtClean="0"/>
              <a:t>Tāpat lokāmi darbības vārdi: </a:t>
            </a:r>
            <a:r>
              <a:rPr lang="lv-LV" i="1" dirty="0" smtClean="0"/>
              <a:t>runāt, meklēt, spēlēt, apciemot, apmeklēt, fotografēt</a:t>
            </a:r>
            <a:r>
              <a:rPr lang="lv-LV" dirty="0" smtClean="0"/>
              <a:t> </a:t>
            </a:r>
            <a:endParaRPr lang="lv-LV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86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95300" y="990600"/>
            <a:ext cx="8153400" cy="5791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lv-LV" sz="2600" b="1" dirty="0" smtClean="0"/>
              <a:t>Mēs </a:t>
            </a:r>
            <a:r>
              <a:rPr lang="lv-LV" sz="2600" b="1" dirty="0" smtClean="0"/>
              <a:t>nākamgad _______________ Valmierā.</a:t>
            </a:r>
          </a:p>
          <a:p>
            <a:pPr marL="45720" indent="0">
              <a:buNone/>
            </a:pPr>
            <a:r>
              <a:rPr lang="lv-LV" sz="2600" b="1" dirty="0" smtClean="0"/>
              <a:t>Vai tu </a:t>
            </a:r>
            <a:r>
              <a:rPr lang="lv-LV" sz="2600" b="1" dirty="0"/>
              <a:t>nākamgad</a:t>
            </a:r>
            <a:r>
              <a:rPr lang="lv-LV" sz="2600" b="1" dirty="0" smtClean="0"/>
              <a:t> _______________ universitātē?</a:t>
            </a:r>
          </a:p>
          <a:p>
            <a:pPr marL="45720" indent="0">
              <a:buNone/>
            </a:pPr>
            <a:r>
              <a:rPr lang="lv-LV" sz="2600" b="1" dirty="0" smtClean="0"/>
              <a:t>Vai jūs </a:t>
            </a:r>
            <a:r>
              <a:rPr lang="lv-LV" sz="2600" b="1" dirty="0"/>
              <a:t>nākamgad </a:t>
            </a:r>
            <a:r>
              <a:rPr lang="lv-LV" sz="2600" b="1" dirty="0" smtClean="0"/>
              <a:t>_______________ Ventspilī?</a:t>
            </a:r>
          </a:p>
          <a:p>
            <a:pPr marL="45720" indent="0">
              <a:buNone/>
            </a:pPr>
            <a:r>
              <a:rPr lang="lv-LV" sz="2600" b="1" dirty="0" smtClean="0"/>
              <a:t>Vai viņš </a:t>
            </a:r>
            <a:r>
              <a:rPr lang="lv-LV" sz="2600" b="1" dirty="0"/>
              <a:t>nākamgad </a:t>
            </a:r>
            <a:r>
              <a:rPr lang="lv-LV" sz="2600" b="1" dirty="0" smtClean="0"/>
              <a:t>_______________ augstskolā?</a:t>
            </a:r>
          </a:p>
          <a:p>
            <a:pPr marL="45720" indent="0">
              <a:buNone/>
            </a:pPr>
            <a:r>
              <a:rPr lang="lv-LV" sz="2600" b="1" dirty="0" smtClean="0"/>
              <a:t>Kur jūs </a:t>
            </a:r>
            <a:r>
              <a:rPr lang="lv-LV" sz="2800" b="1" dirty="0" smtClean="0"/>
              <a:t>_______________ </a:t>
            </a:r>
            <a:r>
              <a:rPr lang="lv-LV" sz="2800" b="1" dirty="0"/>
              <a:t>nākamgad</a:t>
            </a:r>
            <a:r>
              <a:rPr lang="lv-LV" sz="2800" b="1" dirty="0" smtClean="0"/>
              <a:t>?</a:t>
            </a:r>
          </a:p>
          <a:p>
            <a:pPr marL="45720" indent="0">
              <a:buNone/>
            </a:pPr>
            <a:r>
              <a:rPr lang="lv-LV" sz="2800" b="1" dirty="0" smtClean="0"/>
              <a:t>Laima Kalna </a:t>
            </a:r>
            <a:r>
              <a:rPr lang="lv-LV" sz="2800" b="1" dirty="0"/>
              <a:t>nākamgad </a:t>
            </a:r>
            <a:r>
              <a:rPr lang="lv-LV" sz="2800" b="1" dirty="0" smtClean="0"/>
              <a:t>_______________ </a:t>
            </a:r>
            <a:r>
              <a:rPr lang="lv-LV" sz="2800" b="1" dirty="0" smtClean="0"/>
              <a:t>		Ventspilī</a:t>
            </a:r>
            <a:r>
              <a:rPr lang="lv-LV" sz="2800" b="1" dirty="0" smtClean="0"/>
              <a:t>.</a:t>
            </a:r>
          </a:p>
          <a:p>
            <a:pPr marL="45720" indent="0">
              <a:buNone/>
            </a:pPr>
            <a:r>
              <a:rPr lang="lv-LV" sz="2800" b="1" dirty="0" smtClean="0"/>
              <a:t>Vai jūs </a:t>
            </a:r>
            <a:r>
              <a:rPr lang="lv-LV" sz="2800" b="1" dirty="0"/>
              <a:t>nākamgad </a:t>
            </a:r>
            <a:r>
              <a:rPr lang="lv-LV" sz="2800" b="1" dirty="0" smtClean="0"/>
              <a:t>_______________ Rīgā?</a:t>
            </a:r>
          </a:p>
          <a:p>
            <a:pPr marL="45720" indent="0">
              <a:buNone/>
            </a:pPr>
            <a:r>
              <a:rPr lang="lv-LV" sz="2800" b="1" dirty="0" smtClean="0"/>
              <a:t>Es </a:t>
            </a:r>
            <a:r>
              <a:rPr lang="lv-LV" sz="2800" b="1" dirty="0"/>
              <a:t>nākamgad </a:t>
            </a:r>
            <a:r>
              <a:rPr lang="lv-LV" sz="2800" b="1" dirty="0" smtClean="0"/>
              <a:t>_______________ Rīgā.</a:t>
            </a:r>
          </a:p>
          <a:p>
            <a:pPr marL="45720" indent="0">
              <a:buNone/>
            </a:pPr>
            <a:r>
              <a:rPr lang="lv-LV" sz="2800" b="1" dirty="0" smtClean="0"/>
              <a:t>Mēs </a:t>
            </a:r>
            <a:r>
              <a:rPr lang="lv-LV" sz="2800" b="1" dirty="0"/>
              <a:t>nākamgad </a:t>
            </a:r>
            <a:r>
              <a:rPr lang="lv-LV" sz="2800" b="1" dirty="0" smtClean="0"/>
              <a:t>_______________ Rēzeknē.</a:t>
            </a:r>
            <a:endParaRPr lang="en-US" sz="2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04800"/>
            <a:ext cx="8218741" cy="87794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lv-LV" sz="2400" i="1" dirty="0" smtClean="0"/>
              <a:t>Raksti darbības vārdu </a:t>
            </a:r>
            <a:r>
              <a:rPr lang="lv-LV" sz="2400" i="1" dirty="0" smtClean="0"/>
              <a:t>„studēt” </a:t>
            </a:r>
            <a:r>
              <a:rPr lang="lv-LV" sz="2400" i="1" dirty="0" smtClean="0"/>
              <a:t>nepieciešamajā formā!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42432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760"/>
            <a:ext cx="7620000" cy="701040"/>
          </a:xfrm>
        </p:spPr>
        <p:txBody>
          <a:bodyPr/>
          <a:lstStyle/>
          <a:p>
            <a:pPr marL="0" indent="0" algn="ctr">
              <a:buNone/>
            </a:pPr>
            <a:r>
              <a:rPr lang="lv-LV" sz="2600" i="1" dirty="0" smtClean="0"/>
              <a:t>Raksti darbības vārdus </a:t>
            </a:r>
            <a:r>
              <a:rPr lang="lv-LV" sz="2600" i="1" dirty="0" smtClean="0"/>
              <a:t>nepieciešamajā formā</a:t>
            </a:r>
            <a:r>
              <a:rPr lang="lv-LV" sz="2600" i="1" dirty="0" smtClean="0"/>
              <a:t>!</a:t>
            </a:r>
            <a:endParaRPr lang="en-US" sz="2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2900" y="1295400"/>
            <a:ext cx="8610600" cy="5181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lv-LV" sz="2600" dirty="0" smtClean="0"/>
              <a:t>Vai tu </a:t>
            </a:r>
            <a:r>
              <a:rPr lang="lv-LV" sz="2600" dirty="0" smtClean="0">
                <a:solidFill>
                  <a:schemeClr val="accent1">
                    <a:lumMod val="75000"/>
                  </a:schemeClr>
                </a:solidFill>
              </a:rPr>
              <a:t>pašreiz</a:t>
            </a:r>
            <a:r>
              <a:rPr lang="lv-LV" sz="2600" dirty="0" smtClean="0"/>
              <a:t> _________________  (apmeklēt) Latviju</a:t>
            </a:r>
            <a:r>
              <a:rPr lang="lv-LV" sz="2600" dirty="0" smtClean="0"/>
              <a:t>?</a:t>
            </a:r>
          </a:p>
          <a:p>
            <a:pPr marL="45720" indent="0">
              <a:buNone/>
            </a:pPr>
            <a:endParaRPr lang="lv-LV" sz="1000" dirty="0" smtClean="0"/>
          </a:p>
          <a:p>
            <a:pPr marL="45720" indent="0">
              <a:buNone/>
            </a:pPr>
            <a:r>
              <a:rPr lang="lv-LV" sz="2600" dirty="0" smtClean="0"/>
              <a:t>Vai jūs </a:t>
            </a:r>
            <a:r>
              <a:rPr lang="lv-LV" sz="2600" dirty="0" smtClean="0">
                <a:solidFill>
                  <a:schemeClr val="accent1">
                    <a:lumMod val="75000"/>
                  </a:schemeClr>
                </a:solidFill>
              </a:rPr>
              <a:t>vakar</a:t>
            </a:r>
            <a:r>
              <a:rPr lang="lv-LV" sz="2600" dirty="0" smtClean="0"/>
              <a:t> _________________ (apciemot) vecākus</a:t>
            </a:r>
            <a:r>
              <a:rPr lang="lv-LV" sz="2600" dirty="0" smtClean="0"/>
              <a:t>?</a:t>
            </a:r>
          </a:p>
          <a:p>
            <a:pPr marL="45720" indent="0">
              <a:buNone/>
            </a:pPr>
            <a:endParaRPr lang="lv-LV" sz="1000" dirty="0" smtClean="0"/>
          </a:p>
          <a:p>
            <a:pPr marL="45720" indent="0">
              <a:buNone/>
            </a:pPr>
            <a:r>
              <a:rPr lang="lv-LV" sz="2600" dirty="0" smtClean="0"/>
              <a:t>Vai tu </a:t>
            </a:r>
            <a:r>
              <a:rPr lang="lv-LV" sz="2600" dirty="0" smtClean="0">
                <a:solidFill>
                  <a:schemeClr val="accent1">
                    <a:lumMod val="75000"/>
                  </a:schemeClr>
                </a:solidFill>
              </a:rPr>
              <a:t>tagad</a:t>
            </a:r>
            <a:r>
              <a:rPr lang="lv-LV" sz="2600" dirty="0" smtClean="0"/>
              <a:t> _________________ (spēlēt) basketbolu</a:t>
            </a:r>
            <a:r>
              <a:rPr lang="lv-LV" sz="2600" dirty="0" smtClean="0"/>
              <a:t>?</a:t>
            </a:r>
          </a:p>
          <a:p>
            <a:pPr marL="45720" indent="0">
              <a:buNone/>
            </a:pPr>
            <a:endParaRPr lang="lv-LV" sz="1000" dirty="0" smtClean="0"/>
          </a:p>
          <a:p>
            <a:pPr marL="45720" indent="0">
              <a:buNone/>
            </a:pPr>
            <a:r>
              <a:rPr lang="lv-LV" sz="2600" dirty="0" smtClean="0"/>
              <a:t>Vai jūs </a:t>
            </a:r>
            <a:r>
              <a:rPr lang="lv-LV" sz="2600" dirty="0" smtClean="0">
                <a:solidFill>
                  <a:schemeClr val="accent1">
                    <a:lumMod val="75000"/>
                  </a:schemeClr>
                </a:solidFill>
              </a:rPr>
              <a:t>rīt</a:t>
            </a:r>
            <a:r>
              <a:rPr lang="lv-LV" sz="2600" dirty="0" smtClean="0"/>
              <a:t> _________________ (apmeklēt) teātri</a:t>
            </a:r>
            <a:r>
              <a:rPr lang="lv-LV" sz="2600" dirty="0" smtClean="0"/>
              <a:t>?</a:t>
            </a:r>
          </a:p>
          <a:p>
            <a:pPr marL="45720" indent="0">
              <a:buNone/>
            </a:pPr>
            <a:endParaRPr lang="lv-LV" sz="1100" dirty="0" smtClean="0"/>
          </a:p>
          <a:p>
            <a:pPr marL="45720" indent="0">
              <a:buNone/>
            </a:pPr>
            <a:r>
              <a:rPr lang="lv-LV" sz="2600" dirty="0" smtClean="0"/>
              <a:t>Vai tu </a:t>
            </a:r>
            <a:r>
              <a:rPr lang="lv-LV" sz="2600" dirty="0" smtClean="0">
                <a:solidFill>
                  <a:schemeClr val="accent1">
                    <a:lumMod val="75000"/>
                  </a:schemeClr>
                </a:solidFill>
              </a:rPr>
              <a:t>pašreiz</a:t>
            </a:r>
            <a:r>
              <a:rPr lang="lv-LV" sz="2600" dirty="0" smtClean="0"/>
              <a:t> _________________ (fotografēt) baznīcu</a:t>
            </a:r>
            <a:r>
              <a:rPr lang="lv-LV" sz="2600" dirty="0" smtClean="0"/>
              <a:t>?</a:t>
            </a:r>
          </a:p>
          <a:p>
            <a:pPr marL="45720" indent="0">
              <a:buNone/>
            </a:pPr>
            <a:endParaRPr lang="lv-LV" sz="1000" dirty="0" smtClean="0"/>
          </a:p>
          <a:p>
            <a:pPr marL="45720" indent="0">
              <a:buNone/>
            </a:pPr>
            <a:r>
              <a:rPr lang="lv-LV" sz="2600" dirty="0" smtClean="0"/>
              <a:t>Vai jūs </a:t>
            </a:r>
            <a:r>
              <a:rPr lang="lv-LV" sz="2600" dirty="0" smtClean="0">
                <a:solidFill>
                  <a:schemeClr val="accent1">
                    <a:lumMod val="75000"/>
                  </a:schemeClr>
                </a:solidFill>
              </a:rPr>
              <a:t>rīt</a:t>
            </a:r>
            <a:r>
              <a:rPr lang="lv-LV" sz="2600" dirty="0" smtClean="0"/>
              <a:t> _________________ (fotografēt</a:t>
            </a:r>
            <a:r>
              <a:rPr lang="lv-LV" sz="2600" dirty="0"/>
              <a:t>) </a:t>
            </a:r>
            <a:r>
              <a:rPr lang="lv-LV" sz="2600" dirty="0" smtClean="0"/>
              <a:t>vecpilsētu</a:t>
            </a:r>
            <a:r>
              <a:rPr lang="lv-LV" sz="2600" dirty="0" smtClean="0"/>
              <a:t>?</a:t>
            </a:r>
          </a:p>
          <a:p>
            <a:pPr marL="45720" indent="0">
              <a:buNone/>
            </a:pPr>
            <a:endParaRPr lang="lv-LV" sz="1000" dirty="0" smtClean="0"/>
          </a:p>
          <a:p>
            <a:pPr marL="45720" indent="0">
              <a:buNone/>
            </a:pPr>
            <a:r>
              <a:rPr lang="lv-LV" sz="2600" dirty="0" smtClean="0"/>
              <a:t>Mēs </a:t>
            </a:r>
            <a:r>
              <a:rPr lang="lv-LV" sz="2600" dirty="0" smtClean="0">
                <a:solidFill>
                  <a:schemeClr val="accent1">
                    <a:lumMod val="75000"/>
                  </a:schemeClr>
                </a:solidFill>
              </a:rPr>
              <a:t>pašlaik</a:t>
            </a:r>
            <a:r>
              <a:rPr lang="lv-LV" sz="2600" dirty="0"/>
              <a:t> </a:t>
            </a:r>
            <a:r>
              <a:rPr lang="lv-LV" sz="2600" dirty="0" smtClean="0"/>
              <a:t>_________________ (meklēt) aptieku.</a:t>
            </a:r>
          </a:p>
          <a:p>
            <a:pPr marL="45720" indent="0">
              <a:buNone/>
            </a:pPr>
            <a:endParaRPr lang="lv-LV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0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381000" y="154633"/>
            <a:ext cx="83820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lv-LV" sz="3600" dirty="0" smtClean="0"/>
              <a:t>Ko es apmeklēju, fotografēju, </a:t>
            </a:r>
            <a:r>
              <a:rPr lang="lv-LV" sz="3600" dirty="0" smtClean="0"/>
              <a:t>meklēju?</a:t>
            </a:r>
            <a:endParaRPr lang="lv-LV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676400"/>
            <a:ext cx="8153400" cy="487680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lv-LV" dirty="0" smtClean="0"/>
              <a:t>                  </a:t>
            </a:r>
            <a:r>
              <a:rPr lang="lv-LV" sz="2800" b="1" i="1" dirty="0" smtClean="0"/>
              <a:t>Kas?                                     Ko?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lv-LV" sz="2800" b="1" dirty="0" smtClean="0"/>
              <a:t>	v</a:t>
            </a:r>
            <a:r>
              <a:rPr lang="lv-LV" sz="2800" b="1" dirty="0" smtClean="0"/>
              <a:t>eikal</a:t>
            </a:r>
            <a:r>
              <a:rPr lang="lv-LV" sz="2800" b="1" dirty="0" smtClean="0">
                <a:solidFill>
                  <a:srgbClr val="0070C0"/>
                </a:solidFill>
              </a:rPr>
              <a:t>s</a:t>
            </a:r>
            <a:r>
              <a:rPr lang="lv-LV" sz="2800" b="1" dirty="0" smtClean="0"/>
              <a:t>                                </a:t>
            </a:r>
            <a:r>
              <a:rPr lang="lv-LV" sz="2800" b="1" dirty="0" smtClean="0"/>
              <a:t>veikal</a:t>
            </a:r>
            <a:r>
              <a:rPr lang="lv-LV" sz="2800" b="1" dirty="0" smtClean="0">
                <a:solidFill>
                  <a:srgbClr val="0070C0"/>
                </a:solidFill>
              </a:rPr>
              <a:t>u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lv-LV" sz="2800" b="1" dirty="0" smtClean="0"/>
              <a:t>	t</a:t>
            </a:r>
            <a:r>
              <a:rPr lang="lv-LV" sz="2800" b="1" dirty="0" smtClean="0"/>
              <a:t>eātr</a:t>
            </a:r>
            <a:r>
              <a:rPr lang="lv-LV" sz="2800" b="1" dirty="0" smtClean="0">
                <a:solidFill>
                  <a:srgbClr val="0070C0"/>
                </a:solidFill>
              </a:rPr>
              <a:t>is</a:t>
            </a:r>
            <a:r>
              <a:rPr lang="lv-LV" sz="2800" b="1" dirty="0" smtClean="0"/>
              <a:t>                                teātr</a:t>
            </a:r>
            <a:r>
              <a:rPr lang="lv-LV" sz="2800" b="1" dirty="0" smtClean="0">
                <a:solidFill>
                  <a:srgbClr val="0070C0"/>
                </a:solidFill>
              </a:rPr>
              <a:t>i</a:t>
            </a:r>
            <a:endParaRPr lang="lv-LV" sz="2800" b="1" dirty="0" smtClean="0">
              <a:solidFill>
                <a:srgbClr val="0070C0"/>
              </a:solidFill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lv-LV" sz="2800" b="1" dirty="0" smtClean="0"/>
              <a:t>	t</a:t>
            </a:r>
            <a:r>
              <a:rPr lang="lv-LV" sz="2800" b="1" dirty="0" smtClean="0"/>
              <a:t>irg</a:t>
            </a:r>
            <a:r>
              <a:rPr lang="lv-LV" sz="2800" b="1" dirty="0" smtClean="0">
                <a:solidFill>
                  <a:srgbClr val="0070C0"/>
                </a:solidFill>
              </a:rPr>
              <a:t>us</a:t>
            </a:r>
            <a:r>
              <a:rPr lang="lv-LV" sz="2800" b="1" dirty="0" smtClean="0"/>
              <a:t>                                  </a:t>
            </a:r>
            <a:r>
              <a:rPr lang="lv-LV" sz="2800" b="1" dirty="0" smtClean="0"/>
              <a:t>tirg</a:t>
            </a:r>
            <a:r>
              <a:rPr lang="lv-LV" sz="2800" b="1" dirty="0" smtClean="0">
                <a:solidFill>
                  <a:srgbClr val="0070C0"/>
                </a:solidFill>
              </a:rPr>
              <a:t>u</a:t>
            </a:r>
          </a:p>
          <a:p>
            <a:pPr marL="45720" indent="0">
              <a:lnSpc>
                <a:spcPct val="150000"/>
              </a:lnSpc>
              <a:buNone/>
            </a:pPr>
            <a:endParaRPr lang="lv-LV" sz="2800" b="1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lv-LV" sz="2800" b="1" dirty="0" smtClean="0"/>
              <a:t>	a</a:t>
            </a:r>
            <a:r>
              <a:rPr lang="lv-LV" sz="2800" b="1" dirty="0" smtClean="0"/>
              <a:t>ptiek</a:t>
            </a:r>
            <a:r>
              <a:rPr lang="lv-LV" sz="2800" b="1" dirty="0" smtClean="0">
                <a:solidFill>
                  <a:srgbClr val="FF0000"/>
                </a:solidFill>
              </a:rPr>
              <a:t>a</a:t>
            </a:r>
            <a:r>
              <a:rPr lang="lv-LV" sz="2800" b="1" dirty="0" smtClean="0"/>
              <a:t>                               </a:t>
            </a:r>
            <a:r>
              <a:rPr lang="lv-LV" sz="2800" b="1" dirty="0" smtClean="0"/>
              <a:t>aptiek</a:t>
            </a:r>
            <a:r>
              <a:rPr lang="lv-LV" sz="2800" b="1" dirty="0" smtClean="0">
                <a:solidFill>
                  <a:srgbClr val="FF0000"/>
                </a:solidFill>
              </a:rPr>
              <a:t>u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lv-LV" sz="2800" b="1" dirty="0" smtClean="0"/>
              <a:t>	u</a:t>
            </a:r>
            <a:r>
              <a:rPr lang="lv-LV" sz="2800" b="1" dirty="0" smtClean="0"/>
              <a:t>niversitāt</a:t>
            </a:r>
            <a:r>
              <a:rPr lang="lv-LV" sz="2800" b="1" dirty="0" smtClean="0">
                <a:solidFill>
                  <a:srgbClr val="FF0000"/>
                </a:solidFill>
              </a:rPr>
              <a:t>e</a:t>
            </a:r>
            <a:r>
              <a:rPr lang="lv-LV" sz="2800" b="1" dirty="0" smtClean="0"/>
              <a:t>                        </a:t>
            </a:r>
            <a:r>
              <a:rPr lang="lv-LV" sz="2800" b="1" dirty="0" smtClean="0"/>
              <a:t>universitāt</a:t>
            </a:r>
            <a:r>
              <a:rPr lang="lv-LV" sz="2800" b="1" dirty="0" smtClean="0">
                <a:solidFill>
                  <a:srgbClr val="FF0000"/>
                </a:solidFill>
              </a:rPr>
              <a:t>i</a:t>
            </a:r>
            <a:r>
              <a:rPr lang="lv-LV" sz="2800" b="1" dirty="0" smtClean="0"/>
              <a:t> 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lv-LV" sz="2800" b="1" dirty="0" smtClean="0"/>
              <a:t>	p</a:t>
            </a:r>
            <a:r>
              <a:rPr lang="lv-LV" sz="2800" b="1" dirty="0" smtClean="0"/>
              <a:t>il</a:t>
            </a:r>
            <a:r>
              <a:rPr lang="lv-LV" sz="2800" b="1" dirty="0" smtClean="0">
                <a:solidFill>
                  <a:srgbClr val="FF0000"/>
                </a:solidFill>
              </a:rPr>
              <a:t>s</a:t>
            </a:r>
            <a:r>
              <a:rPr lang="lv-LV" sz="2800" b="1" dirty="0" smtClean="0"/>
              <a:t>                                     </a:t>
            </a:r>
            <a:r>
              <a:rPr lang="lv-LV" sz="2800" b="1" dirty="0" smtClean="0"/>
              <a:t>pil</a:t>
            </a:r>
            <a:r>
              <a:rPr lang="lv-LV" sz="2800" b="1" dirty="0" smtClean="0">
                <a:solidFill>
                  <a:srgbClr val="FF0000"/>
                </a:solidFill>
              </a:rPr>
              <a:t>i</a:t>
            </a:r>
            <a:r>
              <a:rPr lang="lv-LV" sz="2800" b="1" dirty="0" smtClean="0"/>
              <a:t>                     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901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3572522" y="304800"/>
            <a:ext cx="1998956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lv-LV" sz="3600" dirty="0" smtClean="0">
                <a:solidFill>
                  <a:schemeClr val="tx1"/>
                </a:solidFill>
              </a:rPr>
              <a:t>Ko?</a:t>
            </a:r>
            <a:endParaRPr lang="lv-LV" sz="360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33400" y="1465729"/>
            <a:ext cx="8305800" cy="4953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lv-LV" sz="2600" dirty="0" smtClean="0"/>
              <a:t>Es spēlēju ___________________ (futbols).</a:t>
            </a:r>
          </a:p>
          <a:p>
            <a:pPr marL="45720" indent="0">
              <a:buNone/>
            </a:pPr>
            <a:r>
              <a:rPr lang="lv-LV" sz="2600" dirty="0" smtClean="0"/>
              <a:t>Es fotografēju ___________________ (Rīga).</a:t>
            </a:r>
          </a:p>
          <a:p>
            <a:pPr marL="45720" indent="0">
              <a:buNone/>
            </a:pPr>
            <a:r>
              <a:rPr lang="lv-LV" sz="2600" dirty="0" smtClean="0"/>
              <a:t>Mēs apmeklējam ___________________ (Daugavpils).</a:t>
            </a:r>
          </a:p>
          <a:p>
            <a:pPr marL="45720" indent="0">
              <a:buNone/>
            </a:pPr>
            <a:r>
              <a:rPr lang="lv-LV" sz="2600" dirty="0" smtClean="0"/>
              <a:t>Jūs meklējat ___________________ (informācija).</a:t>
            </a:r>
          </a:p>
          <a:p>
            <a:pPr marL="45720" indent="0">
              <a:buNone/>
            </a:pPr>
            <a:r>
              <a:rPr lang="lv-LV" sz="2600" dirty="0" smtClean="0"/>
              <a:t>Mēs rīt apmeklēsim ___________________ (Rēzekne).</a:t>
            </a:r>
          </a:p>
          <a:p>
            <a:pPr marL="45720" indent="0">
              <a:buNone/>
            </a:pPr>
            <a:r>
              <a:rPr lang="lv-LV" sz="2600" dirty="0" smtClean="0"/>
              <a:t>Viņš vakar apciemoja ___________________ (brālis).</a:t>
            </a:r>
          </a:p>
          <a:p>
            <a:pPr marL="45720" indent="0">
              <a:buNone/>
            </a:pPr>
            <a:r>
              <a:rPr lang="lv-LV" sz="2600" dirty="0" smtClean="0"/>
              <a:t>Rīt mēs fotografēsim ___________________ (pils).</a:t>
            </a:r>
          </a:p>
          <a:p>
            <a:pPr marL="45720" indent="0">
              <a:buNone/>
            </a:pPr>
            <a:r>
              <a:rPr lang="lv-LV" sz="2600" dirty="0" smtClean="0"/>
              <a:t>Jūs rīt apmeklēsiet ___________________ (tirgus).</a:t>
            </a:r>
          </a:p>
          <a:p>
            <a:pPr marL="45720" indent="0">
              <a:buNone/>
            </a:pPr>
            <a:r>
              <a:rPr lang="lv-LV" sz="2600" dirty="0" smtClean="0"/>
              <a:t>Viņa vakar apmeklēja ___________________ (teātris).</a:t>
            </a:r>
          </a:p>
          <a:p>
            <a:pPr marL="4572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6554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shade val="90000"/>
                <a:satMod val="160000"/>
                <a:lumMod val="96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552700"/>
            <a:ext cx="75438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1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16" y="5562600"/>
            <a:ext cx="81534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lv-LV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Projekts „Latviešu valodas apguve, lai sekmētu trešo valstu pilsoņu iekļaušanos darba tirgū 2” (Nr. PMIF/8/2019/3/01</a:t>
            </a:r>
            <a:r>
              <a:rPr lang="lv-LV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v-LV" dirty="0">
                <a:effectLst/>
                <a:latin typeface="Trebuchet MS" panose="020B0603020202020204" pitchFamily="34" charset="0"/>
              </a:rPr>
              <a:t/>
            </a:r>
            <a:br>
              <a:rPr lang="lv-LV" dirty="0">
                <a:effectLst/>
                <a:latin typeface="Trebuchet MS" panose="020B0603020202020204" pitchFamily="34" charset="0"/>
              </a:rPr>
            </a:br>
            <a:endParaRPr lang="lv-LV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"/>
            <a:ext cx="5499069" cy="1231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196834" y="3124200"/>
            <a:ext cx="8763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None/>
            </a:pP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Projekta </a:t>
            </a:r>
            <a:r>
              <a:rPr lang="lv-LV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mērķis</a:t>
            </a: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nodrošināt mūsdienīgu un daudzveidīgu latviešu 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valodas un </a:t>
            </a: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integrācijas jautājumu apguvi trešo valstu pilsoņiem (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citām personām, kuras likumīgi uzturas Latvijas </a:t>
            </a: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teritorijā) turpmākas izglītības ieguves, ikdienas saskarsmes un darba tirgus vajadzībām. </a:t>
            </a:r>
            <a:endParaRPr lang="lv-LV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67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867400" y="390889"/>
            <a:ext cx="3004930" cy="882119"/>
          </a:xfrm>
        </p:spPr>
        <p:txBody>
          <a:bodyPr>
            <a:noAutofit/>
          </a:bodyPr>
          <a:lstStyle/>
          <a:p>
            <a:r>
              <a:rPr lang="lv-LV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Nodarbības tēma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25197" y="114300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 smtClean="0"/>
              <a:t>Darbības vārdu vienkāršie laiki</a:t>
            </a:r>
            <a:endParaRPr lang="lv-LV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676400" y="3581400"/>
            <a:ext cx="6884855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 dara, darīja, darīs?</a:t>
            </a:r>
          </a:p>
          <a:p>
            <a:r>
              <a:rPr lang="lv-LV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Tiešie 2. konjugācijas darbības vārdi 	vienkāršajos laikos</a:t>
            </a:r>
          </a:p>
          <a:p>
            <a:r>
              <a:rPr lang="lv-LV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 apmeklēsim? Kur dzīvosim? </a:t>
            </a:r>
          </a:p>
          <a:p>
            <a:r>
              <a:rPr lang="lv-LV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Darbības vārdu pārvaldījums</a:t>
            </a: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0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848600" cy="1219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Darbības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vārdu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2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strādāt, dzīvot, studēt</a:t>
            </a:r>
            <a:r>
              <a:rPr lang="en-US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locīšana</a:t>
            </a:r>
            <a:r>
              <a:rPr lang="en-US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tagadnē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Declension of Verbs </a:t>
            </a:r>
            <a:r>
              <a:rPr lang="lv-LV" sz="2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strādāt</a:t>
            </a:r>
            <a:r>
              <a:rPr lang="en-US" sz="2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‘to </a:t>
            </a:r>
            <a:r>
              <a:rPr lang="lv-LV" sz="2200" b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en-US" sz="2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lv-LV" sz="2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dzīvot </a:t>
            </a:r>
            <a:r>
              <a:rPr lang="en-US" sz="2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lv-LV" sz="2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lv-LV" sz="2200" b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en-US" sz="2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lv-LV" sz="2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studēt </a:t>
            </a:r>
            <a:r>
              <a:rPr lang="en-US" sz="2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lv-LV" sz="22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lv-LV" sz="2200" b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en-US" sz="2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 in </a:t>
            </a:r>
            <a:r>
              <a:rPr lang="en-US" sz="22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Present Tense</a:t>
            </a:r>
            <a:endParaRPr lang="lv-LV" sz="2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52400" y="1676400"/>
            <a:ext cx="9067800" cy="5029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lv-LV" sz="2600" dirty="0"/>
              <a:t> </a:t>
            </a:r>
            <a:r>
              <a:rPr lang="lv-LV" sz="2600" dirty="0" smtClean="0"/>
              <a:t>                               Tagad</a:t>
            </a:r>
          </a:p>
          <a:p>
            <a:pPr marL="45720" indent="0">
              <a:buNone/>
            </a:pPr>
            <a:r>
              <a:rPr lang="lv-LV" sz="2600" dirty="0" smtClean="0"/>
              <a:t>Es dzīv</a:t>
            </a:r>
            <a:r>
              <a:rPr lang="lv-LV" sz="2600" b="1" dirty="0" smtClean="0">
                <a:solidFill>
                  <a:srgbClr val="FF0000"/>
                </a:solidFill>
              </a:rPr>
              <a:t>o</a:t>
            </a:r>
            <a:r>
              <a:rPr lang="lv-LV" sz="2600" dirty="0" smtClean="0"/>
              <a:t>j</a:t>
            </a:r>
            <a:r>
              <a:rPr lang="lv-LV" sz="2600" dirty="0" smtClean="0">
                <a:solidFill>
                  <a:srgbClr val="00B050"/>
                </a:solidFill>
              </a:rPr>
              <a:t>u</a:t>
            </a:r>
            <a:r>
              <a:rPr lang="lv-LV" sz="2600" dirty="0" smtClean="0"/>
              <a:t>, strād</a:t>
            </a:r>
            <a:r>
              <a:rPr lang="lv-LV" sz="2600" dirty="0" smtClean="0">
                <a:solidFill>
                  <a:srgbClr val="FF0000"/>
                </a:solidFill>
              </a:rPr>
              <a:t>ā</a:t>
            </a:r>
            <a:r>
              <a:rPr lang="lv-LV" sz="2600" dirty="0" smtClean="0"/>
              <a:t>j</a:t>
            </a:r>
            <a:r>
              <a:rPr lang="lv-LV" sz="2600" dirty="0" smtClean="0">
                <a:solidFill>
                  <a:srgbClr val="00B050"/>
                </a:solidFill>
              </a:rPr>
              <a:t>u</a:t>
            </a:r>
            <a:r>
              <a:rPr lang="lv-LV" sz="2600" dirty="0" smtClean="0"/>
              <a:t>, stud</a:t>
            </a:r>
            <a:r>
              <a:rPr lang="lv-LV" sz="2600" dirty="0" smtClean="0">
                <a:solidFill>
                  <a:srgbClr val="FF0000"/>
                </a:solidFill>
              </a:rPr>
              <a:t>ē</a:t>
            </a:r>
            <a:r>
              <a:rPr lang="lv-LV" sz="2600" dirty="0" smtClean="0"/>
              <a:t>j</a:t>
            </a:r>
            <a:r>
              <a:rPr lang="lv-LV" sz="2600" dirty="0" smtClean="0">
                <a:solidFill>
                  <a:srgbClr val="00B050"/>
                </a:solidFill>
              </a:rPr>
              <a:t>u</a:t>
            </a:r>
            <a:r>
              <a:rPr lang="lv-LV" sz="2600" dirty="0" smtClean="0"/>
              <a:t> (kur?) centr</a:t>
            </a:r>
            <a:r>
              <a:rPr lang="lv-LV" sz="2600" dirty="0" smtClean="0">
                <a:solidFill>
                  <a:srgbClr val="0070C0"/>
                </a:solidFill>
              </a:rPr>
              <a:t>ā.</a:t>
            </a:r>
            <a:r>
              <a:rPr lang="lv-LV" sz="2600" dirty="0" smtClean="0"/>
              <a:t> (Kas? — centrs)</a:t>
            </a:r>
          </a:p>
          <a:p>
            <a:pPr marL="45720" indent="0">
              <a:buNone/>
            </a:pPr>
            <a:r>
              <a:rPr lang="lv-LV" sz="2600" dirty="0" smtClean="0"/>
              <a:t>Tu dzīv</a:t>
            </a:r>
            <a:r>
              <a:rPr lang="lv-LV" sz="2600" dirty="0" smtClean="0">
                <a:solidFill>
                  <a:srgbClr val="FF0000"/>
                </a:solidFill>
              </a:rPr>
              <a:t>o</a:t>
            </a:r>
            <a:r>
              <a:rPr lang="lv-LV" sz="2600" dirty="0" smtClean="0"/>
              <a:t>, strād</a:t>
            </a:r>
            <a:r>
              <a:rPr lang="lv-LV" sz="2600" dirty="0" smtClean="0">
                <a:solidFill>
                  <a:srgbClr val="FF0000"/>
                </a:solidFill>
              </a:rPr>
              <a:t>ā</a:t>
            </a:r>
            <a:r>
              <a:rPr lang="lv-LV" sz="2600" dirty="0" smtClean="0"/>
              <a:t>, stud</a:t>
            </a:r>
            <a:r>
              <a:rPr lang="lv-LV" sz="2600" dirty="0" smtClean="0">
                <a:solidFill>
                  <a:srgbClr val="FF0000"/>
                </a:solidFill>
              </a:rPr>
              <a:t>ē</a:t>
            </a:r>
            <a:endParaRPr lang="lv-LV" sz="2600" dirty="0" smtClean="0"/>
          </a:p>
          <a:p>
            <a:pPr marL="45720" indent="0">
              <a:buNone/>
            </a:pPr>
            <a:r>
              <a:rPr lang="lv-LV" sz="2600" dirty="0" smtClean="0"/>
              <a:t>Viņš</a:t>
            </a:r>
          </a:p>
          <a:p>
            <a:pPr marL="45720" indent="0">
              <a:buNone/>
            </a:pPr>
            <a:r>
              <a:rPr lang="lv-LV" sz="2600" dirty="0" smtClean="0"/>
              <a:t>Viņa</a:t>
            </a:r>
          </a:p>
          <a:p>
            <a:pPr marL="45720" indent="0">
              <a:buNone/>
            </a:pPr>
            <a:r>
              <a:rPr lang="lv-LV" sz="2600" dirty="0" smtClean="0"/>
              <a:t>Viņi </a:t>
            </a:r>
          </a:p>
          <a:p>
            <a:pPr marL="45720" indent="0">
              <a:buNone/>
            </a:pPr>
            <a:r>
              <a:rPr lang="lv-LV" sz="2600" dirty="0"/>
              <a:t>V</a:t>
            </a:r>
            <a:r>
              <a:rPr lang="lv-LV" sz="2600" dirty="0" smtClean="0"/>
              <a:t>iņas   </a:t>
            </a:r>
          </a:p>
          <a:p>
            <a:pPr marL="45720" indent="0">
              <a:buNone/>
            </a:pPr>
            <a:r>
              <a:rPr lang="lv-LV" sz="2600" dirty="0" smtClean="0"/>
              <a:t>Mēs</a:t>
            </a:r>
            <a:r>
              <a:rPr lang="lv-LV" sz="2600" dirty="0"/>
              <a:t> </a:t>
            </a:r>
            <a:r>
              <a:rPr lang="lv-LV" sz="2600" dirty="0" smtClean="0"/>
              <a:t>dzīv</a:t>
            </a:r>
            <a:r>
              <a:rPr lang="lv-LV" sz="2600" b="1" dirty="0" smtClean="0">
                <a:solidFill>
                  <a:srgbClr val="FF0000"/>
                </a:solidFill>
              </a:rPr>
              <a:t>o</a:t>
            </a:r>
            <a:r>
              <a:rPr lang="lv-LV" sz="2600" dirty="0" smtClean="0"/>
              <a:t>j</a:t>
            </a:r>
            <a:r>
              <a:rPr lang="lv-LV" sz="2600" dirty="0" smtClean="0">
                <a:solidFill>
                  <a:srgbClr val="00B050"/>
                </a:solidFill>
              </a:rPr>
              <a:t>am</a:t>
            </a:r>
            <a:r>
              <a:rPr lang="lv-LV" sz="2600" dirty="0" smtClean="0"/>
              <a:t>, strād</a:t>
            </a:r>
            <a:r>
              <a:rPr lang="lv-LV" sz="2600" dirty="0" smtClean="0">
                <a:solidFill>
                  <a:srgbClr val="FF0000"/>
                </a:solidFill>
              </a:rPr>
              <a:t>ā</a:t>
            </a:r>
            <a:r>
              <a:rPr lang="lv-LV" sz="2600" dirty="0" smtClean="0"/>
              <a:t>j</a:t>
            </a:r>
            <a:r>
              <a:rPr lang="lv-LV" sz="2600" dirty="0" smtClean="0">
                <a:solidFill>
                  <a:srgbClr val="00B050"/>
                </a:solidFill>
              </a:rPr>
              <a:t>am</a:t>
            </a:r>
            <a:r>
              <a:rPr lang="lv-LV" sz="2600" dirty="0" smtClean="0"/>
              <a:t>, stud</a:t>
            </a:r>
            <a:r>
              <a:rPr lang="lv-LV" sz="2600" dirty="0" smtClean="0">
                <a:solidFill>
                  <a:srgbClr val="FF0000"/>
                </a:solidFill>
              </a:rPr>
              <a:t>ē</a:t>
            </a:r>
            <a:r>
              <a:rPr lang="lv-LV" sz="2600" dirty="0" smtClean="0"/>
              <a:t>j</a:t>
            </a:r>
            <a:r>
              <a:rPr lang="lv-LV" sz="2600" dirty="0" smtClean="0">
                <a:solidFill>
                  <a:srgbClr val="00B050"/>
                </a:solidFill>
              </a:rPr>
              <a:t>am</a:t>
            </a:r>
          </a:p>
          <a:p>
            <a:pPr marL="45720" indent="0">
              <a:buNone/>
            </a:pPr>
            <a:r>
              <a:rPr lang="lv-LV" sz="2600" dirty="0" smtClean="0"/>
              <a:t>Jūs dzīv</a:t>
            </a:r>
            <a:r>
              <a:rPr lang="lv-LV" sz="2600" b="1" dirty="0" smtClean="0">
                <a:solidFill>
                  <a:srgbClr val="FF0000"/>
                </a:solidFill>
              </a:rPr>
              <a:t>o</a:t>
            </a:r>
            <a:r>
              <a:rPr lang="lv-LV" sz="2600" dirty="0" smtClean="0"/>
              <a:t>j</a:t>
            </a:r>
            <a:r>
              <a:rPr lang="lv-LV" sz="2600" dirty="0" smtClean="0">
                <a:solidFill>
                  <a:srgbClr val="00B050"/>
                </a:solidFill>
              </a:rPr>
              <a:t>at</a:t>
            </a:r>
            <a:r>
              <a:rPr lang="lv-LV" sz="2600" dirty="0" smtClean="0"/>
              <a:t>, strād</a:t>
            </a:r>
            <a:r>
              <a:rPr lang="lv-LV" sz="2600" dirty="0" smtClean="0">
                <a:solidFill>
                  <a:srgbClr val="FF0000"/>
                </a:solidFill>
              </a:rPr>
              <a:t>ā</a:t>
            </a:r>
            <a:r>
              <a:rPr lang="lv-LV" sz="2600" dirty="0" smtClean="0"/>
              <a:t>j</a:t>
            </a:r>
            <a:r>
              <a:rPr lang="lv-LV" sz="2600" dirty="0" smtClean="0">
                <a:solidFill>
                  <a:srgbClr val="00B050"/>
                </a:solidFill>
              </a:rPr>
              <a:t>at</a:t>
            </a:r>
            <a:r>
              <a:rPr lang="lv-LV" sz="2600" dirty="0" smtClean="0"/>
              <a:t>, stud</a:t>
            </a:r>
            <a:r>
              <a:rPr lang="lv-LV" sz="2600" dirty="0" smtClean="0">
                <a:solidFill>
                  <a:srgbClr val="FF0000"/>
                </a:solidFill>
              </a:rPr>
              <a:t>ē</a:t>
            </a:r>
            <a:r>
              <a:rPr lang="lv-LV" sz="2600" dirty="0" smtClean="0"/>
              <a:t>j</a:t>
            </a:r>
            <a:r>
              <a:rPr lang="lv-LV" sz="2600" dirty="0" smtClean="0">
                <a:solidFill>
                  <a:srgbClr val="00B050"/>
                </a:solidFill>
              </a:rPr>
              <a:t>at</a:t>
            </a:r>
          </a:p>
        </p:txBody>
      </p:sp>
      <p:sp>
        <p:nvSpPr>
          <p:cNvPr id="6" name="Right Brace 5"/>
          <p:cNvSpPr/>
          <p:nvPr/>
        </p:nvSpPr>
        <p:spPr>
          <a:xfrm>
            <a:off x="1447800" y="3276600"/>
            <a:ext cx="685800" cy="16764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286000" y="3657600"/>
            <a:ext cx="35052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600" dirty="0"/>
              <a:t>dzīv</a:t>
            </a:r>
            <a:r>
              <a:rPr lang="lv-LV" sz="2600" dirty="0">
                <a:solidFill>
                  <a:srgbClr val="FF0000"/>
                </a:solidFill>
              </a:rPr>
              <a:t>o</a:t>
            </a:r>
            <a:r>
              <a:rPr lang="lv-LV" sz="2600" dirty="0"/>
              <a:t>, strād</a:t>
            </a:r>
            <a:r>
              <a:rPr lang="lv-LV" sz="2600" dirty="0">
                <a:solidFill>
                  <a:srgbClr val="FF0000"/>
                </a:solidFill>
              </a:rPr>
              <a:t>ā</a:t>
            </a:r>
            <a:r>
              <a:rPr lang="lv-LV" sz="2600" dirty="0"/>
              <a:t>, stud</a:t>
            </a:r>
            <a:r>
              <a:rPr lang="lv-LV" sz="2600" dirty="0">
                <a:solidFill>
                  <a:srgbClr val="FF0000"/>
                </a:solidFill>
              </a:rPr>
              <a:t>ē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6202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066800"/>
            <a:ext cx="8153400" cy="57912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lv-LV" sz="2600" b="1" dirty="0" smtClean="0"/>
          </a:p>
          <a:p>
            <a:pPr marL="45720" indent="0">
              <a:buNone/>
            </a:pPr>
            <a:r>
              <a:rPr lang="lv-LV" sz="2600" b="1" dirty="0" smtClean="0"/>
              <a:t>Mēs _______________ Valmierā.</a:t>
            </a:r>
          </a:p>
          <a:p>
            <a:pPr marL="45720" indent="0">
              <a:buNone/>
            </a:pPr>
            <a:r>
              <a:rPr lang="lv-LV" sz="2600" b="1" dirty="0" smtClean="0"/>
              <a:t>Vai tu _______________ Apē?</a:t>
            </a:r>
          </a:p>
          <a:p>
            <a:pPr marL="45720" indent="0">
              <a:buNone/>
            </a:pPr>
            <a:r>
              <a:rPr lang="lv-LV" sz="2600" b="1" dirty="0" smtClean="0"/>
              <a:t>Vai jūs _______________ Ventspilī?</a:t>
            </a:r>
          </a:p>
          <a:p>
            <a:pPr marL="45720" indent="0">
              <a:buNone/>
            </a:pPr>
            <a:r>
              <a:rPr lang="lv-LV" sz="2600" b="1" dirty="0" smtClean="0"/>
              <a:t>Vai viņš _______________ Ogrē?</a:t>
            </a:r>
          </a:p>
          <a:p>
            <a:pPr marL="45720" indent="0">
              <a:buNone/>
            </a:pPr>
            <a:r>
              <a:rPr lang="lv-LV" sz="2600" b="1" dirty="0" smtClean="0"/>
              <a:t>Kur jūs </a:t>
            </a:r>
            <a:r>
              <a:rPr lang="lv-LV" sz="2800" b="1" dirty="0" smtClean="0"/>
              <a:t>_______________ ?</a:t>
            </a:r>
          </a:p>
          <a:p>
            <a:pPr marL="45720" indent="0">
              <a:buNone/>
            </a:pPr>
            <a:r>
              <a:rPr lang="lv-LV" sz="2800" b="1" dirty="0" smtClean="0"/>
              <a:t>Laima Kalna _______________ Saldū.</a:t>
            </a:r>
          </a:p>
          <a:p>
            <a:pPr marL="45720" indent="0">
              <a:buNone/>
            </a:pPr>
            <a:r>
              <a:rPr lang="lv-LV" sz="2800" b="1" dirty="0" smtClean="0"/>
              <a:t>Vai jūs _______________ Alūksnē?</a:t>
            </a:r>
          </a:p>
          <a:p>
            <a:pPr marL="45720" indent="0">
              <a:buNone/>
            </a:pPr>
            <a:r>
              <a:rPr lang="lv-LV" sz="2800" b="1" dirty="0" smtClean="0"/>
              <a:t>Es _______________ Rīgā.</a:t>
            </a:r>
          </a:p>
          <a:p>
            <a:pPr marL="45720" indent="0">
              <a:buNone/>
            </a:pPr>
            <a:r>
              <a:rPr lang="lv-LV" sz="2800" b="1" dirty="0" smtClean="0"/>
              <a:t>Mēs _______________ Purvciemā.</a:t>
            </a:r>
            <a:endParaRPr lang="en-US" sz="2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08400" y="457200"/>
            <a:ext cx="8218741" cy="87794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lv-LV" sz="2400" i="1" dirty="0" smtClean="0"/>
              <a:t>Raksti darbības vārdu „dzīvot” nepieciešamajā formā!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7521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411051"/>
            <a:ext cx="8097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Sk. arī: </a:t>
            </a: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https://elaipa.lv/materials/A1/8F13BA39-6A41-355E-2B00-9F4BE76F6425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829" y="304800"/>
            <a:ext cx="79248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02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541" y="63246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dirty="0" smtClean="0"/>
              <a:t>Sk. arī: </a:t>
            </a: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https://elaipa.lv/materials/A1/D8E88618-9A9C-75D0-5BCE-6F8216519E35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2629" y="304800"/>
            <a:ext cx="8218741" cy="87794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lv-LV" sz="2400" i="1" dirty="0" smtClean="0"/>
              <a:t>Lieto darbības vārdus „dzīvot, strādāt” nepieciešamajā formā!</a:t>
            </a:r>
            <a:endParaRPr lang="lv-LV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51191"/>
            <a:ext cx="7609840" cy="487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5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488668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Sk. arī: </a:t>
            </a: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https://elaipa.lv/materials/A1/0962C2FB-88C9-840C-8A03-A4C3077E0D96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740777"/>
            <a:ext cx="8610600" cy="574789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3400" y="152400"/>
            <a:ext cx="8218741" cy="87794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lv-LV" sz="2400" i="1" dirty="0" smtClean="0"/>
              <a:t>Lieto darbības </a:t>
            </a:r>
            <a:r>
              <a:rPr lang="lv-LV" sz="2400" i="1" dirty="0" smtClean="0"/>
              <a:t>vārdu „runāt” </a:t>
            </a:r>
            <a:r>
              <a:rPr lang="lv-LV" sz="2400" i="1" dirty="0" smtClean="0"/>
              <a:t>nepieciešamajā formā!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09838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6411051"/>
            <a:ext cx="8071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Sk. arī: </a:t>
            </a: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https://elaipa.lv/materials/A1/971E4B79-8350-7F39-12B3-CD00983F1F4E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04800"/>
            <a:ext cx="7842839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0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848600" cy="1219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Darbības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vārdu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strādāt, dzīvot, studēt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locīšana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pagātnē.</a:t>
            </a: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Declension of Verbs </a:t>
            </a:r>
            <a:r>
              <a:rPr lang="lv-LV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strādāt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‘to </a:t>
            </a:r>
            <a:r>
              <a:rPr lang="lv-LV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lv-LV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dzīvot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lv-LV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lv-LV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lv-LV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studēt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lv-LV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lv-LV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  <a:endParaRPr lang="lv-LV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8001000" cy="5181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lv-LV" sz="2600" dirty="0"/>
              <a:t> </a:t>
            </a:r>
            <a:r>
              <a:rPr lang="lv-LV" sz="2600" dirty="0" smtClean="0"/>
              <a:t>                               Vakar</a:t>
            </a:r>
          </a:p>
          <a:p>
            <a:pPr marL="45720" indent="0">
              <a:buNone/>
            </a:pPr>
            <a:r>
              <a:rPr lang="lv-LV" sz="2600" dirty="0" smtClean="0"/>
              <a:t>Es dzīv</a:t>
            </a:r>
            <a:r>
              <a:rPr lang="lv-LV" sz="2600" b="1" dirty="0" smtClean="0">
                <a:solidFill>
                  <a:srgbClr val="FF0000"/>
                </a:solidFill>
              </a:rPr>
              <a:t>o</a:t>
            </a:r>
            <a:r>
              <a:rPr lang="lv-LV" sz="2600" dirty="0" smtClean="0"/>
              <a:t>j</a:t>
            </a:r>
            <a:r>
              <a:rPr lang="lv-LV" sz="2600" b="1" dirty="0" smtClean="0">
                <a:solidFill>
                  <a:srgbClr val="00B050"/>
                </a:solidFill>
              </a:rPr>
              <a:t>u</a:t>
            </a:r>
            <a:r>
              <a:rPr lang="lv-LV" sz="2600" dirty="0" smtClean="0"/>
              <a:t>, strād</a:t>
            </a:r>
            <a:r>
              <a:rPr lang="lv-LV" sz="2600" dirty="0" smtClean="0">
                <a:solidFill>
                  <a:srgbClr val="FF0000"/>
                </a:solidFill>
              </a:rPr>
              <a:t>ā</a:t>
            </a:r>
            <a:r>
              <a:rPr lang="lv-LV" sz="2600" dirty="0" smtClean="0"/>
              <a:t>j</a:t>
            </a:r>
            <a:r>
              <a:rPr lang="lv-LV" sz="2600" b="1" dirty="0" smtClean="0">
                <a:solidFill>
                  <a:srgbClr val="00B050"/>
                </a:solidFill>
              </a:rPr>
              <a:t>u</a:t>
            </a:r>
            <a:r>
              <a:rPr lang="lv-LV" sz="2600" dirty="0" smtClean="0"/>
              <a:t>, stud</a:t>
            </a:r>
            <a:r>
              <a:rPr lang="lv-LV" sz="2600" dirty="0" smtClean="0">
                <a:solidFill>
                  <a:srgbClr val="FF0000"/>
                </a:solidFill>
              </a:rPr>
              <a:t>ē</a:t>
            </a:r>
            <a:r>
              <a:rPr lang="lv-LV" sz="2600" dirty="0" smtClean="0"/>
              <a:t>j</a:t>
            </a:r>
            <a:r>
              <a:rPr lang="lv-LV" sz="2600" b="1" dirty="0" smtClean="0">
                <a:solidFill>
                  <a:srgbClr val="00B050"/>
                </a:solidFill>
              </a:rPr>
              <a:t>u</a:t>
            </a:r>
            <a:r>
              <a:rPr lang="lv-LV" sz="2600" dirty="0" smtClean="0"/>
              <a:t> </a:t>
            </a:r>
            <a:r>
              <a:rPr lang="lv-LV" sz="2600" dirty="0" smtClean="0"/>
              <a:t>(kur?) centr</a:t>
            </a:r>
            <a:r>
              <a:rPr lang="lv-LV" sz="2600" dirty="0" smtClean="0">
                <a:solidFill>
                  <a:srgbClr val="0070C0"/>
                </a:solidFill>
              </a:rPr>
              <a:t>ā.</a:t>
            </a:r>
            <a:r>
              <a:rPr lang="lv-LV" sz="2600" dirty="0" smtClean="0"/>
              <a:t> </a:t>
            </a:r>
          </a:p>
          <a:p>
            <a:pPr marL="45720" indent="0">
              <a:buNone/>
            </a:pPr>
            <a:r>
              <a:rPr lang="lv-LV" sz="2600" dirty="0" smtClean="0"/>
              <a:t>(Kas? — centrs.)</a:t>
            </a:r>
            <a:endParaRPr lang="lv-LV" sz="2600" dirty="0" smtClean="0"/>
          </a:p>
          <a:p>
            <a:pPr marL="45720" indent="0">
              <a:buNone/>
            </a:pPr>
            <a:r>
              <a:rPr lang="lv-LV" sz="2600" dirty="0" smtClean="0"/>
              <a:t>Tu dzīv</a:t>
            </a:r>
            <a:r>
              <a:rPr lang="lv-LV" sz="2600" b="1" dirty="0" smtClean="0">
                <a:solidFill>
                  <a:srgbClr val="FF0000"/>
                </a:solidFill>
              </a:rPr>
              <a:t>o</a:t>
            </a:r>
            <a:r>
              <a:rPr lang="lv-LV" sz="2600" dirty="0" smtClean="0"/>
              <a:t>j</a:t>
            </a:r>
            <a:r>
              <a:rPr lang="lv-LV" sz="2600" b="1" dirty="0" smtClean="0">
                <a:solidFill>
                  <a:srgbClr val="00B050"/>
                </a:solidFill>
              </a:rPr>
              <a:t>i</a:t>
            </a:r>
            <a:r>
              <a:rPr lang="lv-LV" sz="2600" dirty="0" smtClean="0"/>
              <a:t>, strād</a:t>
            </a:r>
            <a:r>
              <a:rPr lang="lv-LV" sz="2600" dirty="0" smtClean="0">
                <a:solidFill>
                  <a:srgbClr val="FF0000"/>
                </a:solidFill>
              </a:rPr>
              <a:t>ā</a:t>
            </a:r>
            <a:r>
              <a:rPr lang="lv-LV" sz="2600" dirty="0" smtClean="0"/>
              <a:t>j</a:t>
            </a:r>
            <a:r>
              <a:rPr lang="lv-LV" sz="2600" b="1" dirty="0" smtClean="0">
                <a:solidFill>
                  <a:srgbClr val="00B050"/>
                </a:solidFill>
              </a:rPr>
              <a:t>i</a:t>
            </a:r>
            <a:r>
              <a:rPr lang="lv-LV" sz="2600" dirty="0" smtClean="0"/>
              <a:t>, stud</a:t>
            </a:r>
            <a:r>
              <a:rPr lang="lv-LV" sz="2600" dirty="0" smtClean="0">
                <a:solidFill>
                  <a:srgbClr val="FF0000"/>
                </a:solidFill>
              </a:rPr>
              <a:t>ē</a:t>
            </a:r>
            <a:r>
              <a:rPr lang="lv-LV" sz="2600" dirty="0" smtClean="0"/>
              <a:t>j</a:t>
            </a:r>
            <a:r>
              <a:rPr lang="lv-LV" sz="2600" b="1" dirty="0" smtClean="0">
                <a:solidFill>
                  <a:srgbClr val="00B050"/>
                </a:solidFill>
              </a:rPr>
              <a:t>i</a:t>
            </a:r>
            <a:r>
              <a:rPr lang="lv-LV" sz="2600" dirty="0" smtClean="0"/>
              <a:t> </a:t>
            </a:r>
          </a:p>
          <a:p>
            <a:pPr marL="45720" indent="0">
              <a:buNone/>
            </a:pPr>
            <a:r>
              <a:rPr lang="lv-LV" sz="2600" dirty="0" smtClean="0"/>
              <a:t>Viņš</a:t>
            </a:r>
          </a:p>
          <a:p>
            <a:pPr marL="45720" indent="0">
              <a:buNone/>
            </a:pPr>
            <a:r>
              <a:rPr lang="lv-LV" sz="2600" dirty="0" smtClean="0"/>
              <a:t>Viņa</a:t>
            </a:r>
          </a:p>
          <a:p>
            <a:pPr marL="45720" indent="0">
              <a:buNone/>
            </a:pPr>
            <a:r>
              <a:rPr lang="lv-LV" sz="2600" dirty="0" smtClean="0"/>
              <a:t>Viņi </a:t>
            </a:r>
          </a:p>
          <a:p>
            <a:pPr marL="45720" indent="0">
              <a:buNone/>
            </a:pPr>
            <a:r>
              <a:rPr lang="lv-LV" sz="2600" dirty="0"/>
              <a:t>V</a:t>
            </a:r>
            <a:r>
              <a:rPr lang="lv-LV" sz="2600" dirty="0" smtClean="0"/>
              <a:t>iņas   </a:t>
            </a:r>
          </a:p>
          <a:p>
            <a:pPr marL="45720" indent="0">
              <a:buNone/>
            </a:pPr>
            <a:r>
              <a:rPr lang="lv-LV" sz="2600" dirty="0" smtClean="0"/>
              <a:t>Mēs</a:t>
            </a:r>
            <a:r>
              <a:rPr lang="lv-LV" sz="2600" dirty="0"/>
              <a:t> </a:t>
            </a:r>
            <a:r>
              <a:rPr lang="lv-LV" sz="2600" dirty="0" smtClean="0"/>
              <a:t>dzīv</a:t>
            </a:r>
            <a:r>
              <a:rPr lang="lv-LV" sz="2600" b="1" dirty="0" smtClean="0">
                <a:solidFill>
                  <a:srgbClr val="FF0000"/>
                </a:solidFill>
              </a:rPr>
              <a:t>o</a:t>
            </a:r>
            <a:r>
              <a:rPr lang="lv-LV" sz="2600" dirty="0" smtClean="0"/>
              <a:t>j</a:t>
            </a:r>
            <a:r>
              <a:rPr lang="lv-LV" sz="2600" b="1" dirty="0">
                <a:solidFill>
                  <a:srgbClr val="00B050"/>
                </a:solidFill>
              </a:rPr>
              <a:t>ā</a:t>
            </a:r>
            <a:r>
              <a:rPr lang="lv-LV" sz="2600" b="1" dirty="0" smtClean="0">
                <a:solidFill>
                  <a:srgbClr val="00B050"/>
                </a:solidFill>
              </a:rPr>
              <a:t>m</a:t>
            </a:r>
            <a:r>
              <a:rPr lang="lv-LV" sz="2600" dirty="0" smtClean="0"/>
              <a:t>, strād</a:t>
            </a:r>
            <a:r>
              <a:rPr lang="lv-LV" sz="2600" dirty="0" smtClean="0">
                <a:solidFill>
                  <a:srgbClr val="FF0000"/>
                </a:solidFill>
              </a:rPr>
              <a:t>ā</a:t>
            </a:r>
            <a:r>
              <a:rPr lang="lv-LV" sz="2600" dirty="0" smtClean="0"/>
              <a:t>j</a:t>
            </a:r>
            <a:r>
              <a:rPr lang="lv-LV" sz="2600" b="1" dirty="0">
                <a:solidFill>
                  <a:srgbClr val="00B050"/>
                </a:solidFill>
              </a:rPr>
              <a:t>ā</a:t>
            </a:r>
            <a:r>
              <a:rPr lang="lv-LV" sz="2600" b="1" dirty="0" smtClean="0">
                <a:solidFill>
                  <a:srgbClr val="00B050"/>
                </a:solidFill>
              </a:rPr>
              <a:t>m</a:t>
            </a:r>
            <a:r>
              <a:rPr lang="lv-LV" sz="2600" dirty="0" smtClean="0"/>
              <a:t>, stud</a:t>
            </a:r>
            <a:r>
              <a:rPr lang="lv-LV" sz="2600" dirty="0" smtClean="0">
                <a:solidFill>
                  <a:srgbClr val="FF0000"/>
                </a:solidFill>
              </a:rPr>
              <a:t>ē</a:t>
            </a:r>
            <a:r>
              <a:rPr lang="lv-LV" sz="2600" dirty="0" smtClean="0"/>
              <a:t>j</a:t>
            </a:r>
            <a:r>
              <a:rPr lang="lv-LV" sz="2600" b="1" dirty="0">
                <a:solidFill>
                  <a:srgbClr val="00B050"/>
                </a:solidFill>
              </a:rPr>
              <a:t>ā</a:t>
            </a:r>
            <a:r>
              <a:rPr lang="lv-LV" sz="2600" b="1" dirty="0" smtClean="0">
                <a:solidFill>
                  <a:srgbClr val="00B050"/>
                </a:solidFill>
              </a:rPr>
              <a:t>m</a:t>
            </a:r>
            <a:r>
              <a:rPr lang="lv-LV" sz="2600" dirty="0" smtClean="0"/>
              <a:t> </a:t>
            </a:r>
          </a:p>
          <a:p>
            <a:pPr marL="45720" indent="0">
              <a:buNone/>
            </a:pPr>
            <a:r>
              <a:rPr lang="lv-LV" sz="2600" dirty="0"/>
              <a:t>Jūs </a:t>
            </a:r>
            <a:r>
              <a:rPr lang="lv-LV" sz="2600" dirty="0" smtClean="0"/>
              <a:t>dzīv</a:t>
            </a:r>
            <a:r>
              <a:rPr lang="lv-LV" sz="2600" b="1" dirty="0" smtClean="0">
                <a:solidFill>
                  <a:srgbClr val="FF0000"/>
                </a:solidFill>
              </a:rPr>
              <a:t>o</a:t>
            </a:r>
            <a:r>
              <a:rPr lang="lv-LV" sz="2600" dirty="0" smtClean="0"/>
              <a:t>j</a:t>
            </a:r>
            <a:r>
              <a:rPr lang="lv-LV" sz="2600" b="1" dirty="0">
                <a:solidFill>
                  <a:srgbClr val="00B050"/>
                </a:solidFill>
              </a:rPr>
              <a:t>ā</a:t>
            </a:r>
            <a:r>
              <a:rPr lang="lv-LV" sz="2600" b="1" dirty="0" smtClean="0">
                <a:solidFill>
                  <a:srgbClr val="00B050"/>
                </a:solidFill>
              </a:rPr>
              <a:t>t</a:t>
            </a:r>
            <a:r>
              <a:rPr lang="lv-LV" sz="2600" dirty="0" smtClean="0"/>
              <a:t>, strād</a:t>
            </a:r>
            <a:r>
              <a:rPr lang="lv-LV" sz="2600" dirty="0" smtClean="0">
                <a:solidFill>
                  <a:srgbClr val="FF0000"/>
                </a:solidFill>
              </a:rPr>
              <a:t>ā</a:t>
            </a:r>
            <a:r>
              <a:rPr lang="lv-LV" sz="2600" dirty="0" smtClean="0"/>
              <a:t>j</a:t>
            </a:r>
            <a:r>
              <a:rPr lang="lv-LV" sz="2600" b="1" dirty="0" smtClean="0">
                <a:solidFill>
                  <a:srgbClr val="00B050"/>
                </a:solidFill>
              </a:rPr>
              <a:t>āt</a:t>
            </a:r>
            <a:r>
              <a:rPr lang="lv-LV" sz="2600" dirty="0" smtClean="0"/>
              <a:t>, stud</a:t>
            </a:r>
            <a:r>
              <a:rPr lang="lv-LV" sz="2600" dirty="0" smtClean="0">
                <a:solidFill>
                  <a:srgbClr val="FF0000"/>
                </a:solidFill>
              </a:rPr>
              <a:t>ē</a:t>
            </a:r>
            <a:r>
              <a:rPr lang="lv-LV" sz="2600" dirty="0" smtClean="0"/>
              <a:t>j</a:t>
            </a:r>
            <a:r>
              <a:rPr lang="lv-LV" sz="2600" b="1" dirty="0">
                <a:solidFill>
                  <a:srgbClr val="00B050"/>
                </a:solidFill>
              </a:rPr>
              <a:t>āt</a:t>
            </a:r>
            <a:r>
              <a:rPr lang="lv-LV" sz="2600" dirty="0" smtClean="0"/>
              <a:t> </a:t>
            </a:r>
            <a:endParaRPr lang="lv-LV" sz="2600" dirty="0"/>
          </a:p>
        </p:txBody>
      </p:sp>
      <p:sp>
        <p:nvSpPr>
          <p:cNvPr id="6" name="Right Brace 5"/>
          <p:cNvSpPr/>
          <p:nvPr/>
        </p:nvSpPr>
        <p:spPr>
          <a:xfrm>
            <a:off x="1828800" y="3581400"/>
            <a:ext cx="685800" cy="16764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895600" y="3881718"/>
            <a:ext cx="44196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600" dirty="0" smtClean="0"/>
              <a:t>dzīv</a:t>
            </a:r>
            <a:r>
              <a:rPr lang="lv-LV" sz="2600" b="1" dirty="0" smtClean="0">
                <a:solidFill>
                  <a:srgbClr val="FF0000"/>
                </a:solidFill>
              </a:rPr>
              <a:t>o</a:t>
            </a:r>
            <a:r>
              <a:rPr lang="lv-LV" sz="2600" dirty="0" smtClean="0"/>
              <a:t>j</a:t>
            </a:r>
            <a:r>
              <a:rPr lang="lv-LV" sz="2600" b="1" dirty="0" smtClean="0">
                <a:solidFill>
                  <a:srgbClr val="00B050"/>
                </a:solidFill>
              </a:rPr>
              <a:t>a</a:t>
            </a:r>
            <a:r>
              <a:rPr lang="lv-LV" sz="2600" dirty="0" smtClean="0"/>
              <a:t>, strād</a:t>
            </a:r>
            <a:r>
              <a:rPr lang="lv-LV" sz="2600" dirty="0" smtClean="0">
                <a:solidFill>
                  <a:srgbClr val="FF0000"/>
                </a:solidFill>
              </a:rPr>
              <a:t>ā</a:t>
            </a:r>
            <a:r>
              <a:rPr lang="lv-LV" sz="2600" dirty="0" smtClean="0"/>
              <a:t>j</a:t>
            </a:r>
            <a:r>
              <a:rPr lang="lv-LV" sz="2600" b="1" dirty="0" smtClean="0">
                <a:solidFill>
                  <a:srgbClr val="00B050"/>
                </a:solidFill>
              </a:rPr>
              <a:t>a</a:t>
            </a:r>
            <a:r>
              <a:rPr lang="lv-LV" sz="2600" dirty="0" smtClean="0"/>
              <a:t>, stud</a:t>
            </a:r>
            <a:r>
              <a:rPr lang="lv-LV" sz="2600" dirty="0" smtClean="0">
                <a:solidFill>
                  <a:srgbClr val="FF0000"/>
                </a:solidFill>
              </a:rPr>
              <a:t>ē</a:t>
            </a:r>
            <a:r>
              <a:rPr lang="lv-LV" sz="2600" dirty="0" smtClean="0"/>
              <a:t>j</a:t>
            </a:r>
            <a:r>
              <a:rPr lang="lv-LV" sz="2600" b="1" dirty="0" smtClean="0">
                <a:solidFill>
                  <a:srgbClr val="00B050"/>
                </a:solidFill>
              </a:rPr>
              <a:t>a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4603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860</TotalTime>
  <Words>639</Words>
  <Application>Microsoft Office PowerPoint</Application>
  <PresentationFormat>On-screen Show (4:3)</PresentationFormat>
  <Paragraphs>139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Georgia</vt:lpstr>
      <vt:lpstr>Times New Roman</vt:lpstr>
      <vt:lpstr>Trebuchet MS</vt:lpstr>
      <vt:lpstr>Slipstream</vt:lpstr>
      <vt:lpstr>Šodien, vakar, rīt</vt:lpstr>
      <vt:lpstr>Darbības vārdu vienkāršie laiki</vt:lpstr>
      <vt:lpstr>Darbības vārdu strādāt, dzīvot, studēt locīšana tagadnē  Declension of Verbs strādāt ‘to work’, dzīvot ‘to live’ , studēt ‘to study’ in the Present Tense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Darbības vārdu strādāt, dzīvot, studēt locīšana pagātnē. Declension of Verbs strādāt ‘to work’, dzīvot ‘to live’ , studēt ‘to study’ in the Past Tense</vt:lpstr>
      <vt:lpstr>PowerPoint Presentation</vt:lpstr>
      <vt:lpstr>Darbības vārdu strādāt, dzīvot, studēt locīšana nākotnē. Declension of Verbs strādāt ‘to work’, dzīvot ‘to live’ , studēt ‘to study’ in the Future Tense</vt:lpstr>
      <vt:lpstr>PowerPoint Presentation</vt:lpstr>
      <vt:lpstr>Raksti darbības vārdus nepieciešamajā formā!</vt:lpstr>
      <vt:lpstr>PowerPoint Presentation</vt:lpstr>
      <vt:lpstr>PowerPoint Presentation</vt:lpstr>
      <vt:lpstr>PowerPoint Presentation</vt:lpstr>
      <vt:lpstr>Projekts „Latviešu valodas apguve, lai sekmētu trešo valstu pilsoņu iekļaušanos darba tirgū 2” (Nr. PMIF/8/2019/3/01)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Picukane</dc:creator>
  <cp:lastModifiedBy>Inita Vitola</cp:lastModifiedBy>
  <cp:revision>167</cp:revision>
  <dcterms:created xsi:type="dcterms:W3CDTF">2006-08-16T00:00:00Z</dcterms:created>
  <dcterms:modified xsi:type="dcterms:W3CDTF">2020-10-14T06:37:15Z</dcterms:modified>
</cp:coreProperties>
</file>